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662" r:id="rId2"/>
    <p:sldId id="841" r:id="rId3"/>
    <p:sldId id="842" r:id="rId4"/>
    <p:sldId id="855" r:id="rId5"/>
    <p:sldId id="889" r:id="rId6"/>
    <p:sldId id="930" r:id="rId7"/>
    <p:sldId id="924" r:id="rId8"/>
    <p:sldId id="858" r:id="rId9"/>
    <p:sldId id="890" r:id="rId10"/>
    <p:sldId id="891" r:id="rId11"/>
    <p:sldId id="892" r:id="rId12"/>
    <p:sldId id="893" r:id="rId13"/>
    <p:sldId id="862" r:id="rId14"/>
    <p:sldId id="895" r:id="rId15"/>
    <p:sldId id="896" r:id="rId16"/>
    <p:sldId id="897" r:id="rId17"/>
    <p:sldId id="898" r:id="rId18"/>
    <p:sldId id="899" r:id="rId19"/>
    <p:sldId id="900" r:id="rId20"/>
    <p:sldId id="901" r:id="rId21"/>
    <p:sldId id="904" r:id="rId22"/>
    <p:sldId id="905" r:id="rId23"/>
    <p:sldId id="906" r:id="rId24"/>
    <p:sldId id="903" r:id="rId25"/>
    <p:sldId id="907" r:id="rId26"/>
    <p:sldId id="931" r:id="rId27"/>
    <p:sldId id="908" r:id="rId28"/>
    <p:sldId id="932" r:id="rId29"/>
    <p:sldId id="909" r:id="rId30"/>
    <p:sldId id="933" r:id="rId31"/>
    <p:sldId id="910" r:id="rId32"/>
    <p:sldId id="934" r:id="rId33"/>
    <p:sldId id="911" r:id="rId34"/>
    <p:sldId id="935" r:id="rId35"/>
    <p:sldId id="925" r:id="rId36"/>
    <p:sldId id="926" r:id="rId37"/>
    <p:sldId id="927" r:id="rId38"/>
    <p:sldId id="928" r:id="rId39"/>
    <p:sldId id="913" r:id="rId40"/>
    <p:sldId id="914" r:id="rId41"/>
    <p:sldId id="936" r:id="rId42"/>
    <p:sldId id="937" r:id="rId43"/>
    <p:sldId id="915" r:id="rId44"/>
    <p:sldId id="916" r:id="rId45"/>
    <p:sldId id="884" r:id="rId46"/>
    <p:sldId id="917" r:id="rId47"/>
    <p:sldId id="938" r:id="rId48"/>
    <p:sldId id="918" r:id="rId49"/>
    <p:sldId id="929" r:id="rId50"/>
    <p:sldId id="939" r:id="rId51"/>
    <p:sldId id="940" r:id="rId52"/>
    <p:sldId id="885" r:id="rId53"/>
    <p:sldId id="919" r:id="rId54"/>
    <p:sldId id="920" r:id="rId55"/>
    <p:sldId id="921" r:id="rId56"/>
    <p:sldId id="922" r:id="rId57"/>
    <p:sldId id="923" r:id="rId58"/>
    <p:sldId id="854" r:id="rId59"/>
    <p:sldId id="886" r:id="rId60"/>
    <p:sldId id="887" r:id="rId61"/>
    <p:sldId id="590" r:id="rId62"/>
    <p:sldId id="591" r:id="rId63"/>
    <p:sldId id="593" r:id="rId64"/>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53" userDrawn="1">
          <p15:clr>
            <a:srgbClr val="A4A3A4"/>
          </p15:clr>
        </p15:guide>
        <p15:guide id="12" pos="544" userDrawn="1">
          <p15:clr>
            <a:srgbClr val="A4A3A4"/>
          </p15:clr>
        </p15:guide>
        <p15:guide id="13" pos="4400" userDrawn="1">
          <p15:clr>
            <a:srgbClr val="A4A3A4"/>
          </p15:clr>
        </p15:guide>
        <p15:guide id="14" orient="horz" pos="1913" userDrawn="1">
          <p15:clr>
            <a:srgbClr val="A4A3A4"/>
          </p15:clr>
        </p15:guide>
        <p15:guide id="16" pos="3923" userDrawn="1">
          <p15:clr>
            <a:srgbClr val="A4A3A4"/>
          </p15:clr>
        </p15:guide>
        <p15:guide id="17" orient="horz" pos="195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639"/>
    <a:srgbClr val="00B1C3"/>
    <a:srgbClr val="714FA0"/>
    <a:srgbClr val="D8F0F3"/>
    <a:srgbClr val="F7C0C1"/>
    <a:srgbClr val="FEC9C5"/>
    <a:srgbClr val="808799"/>
    <a:srgbClr val="FEC212"/>
    <a:srgbClr val="FFEDBF"/>
    <a:srgbClr val="B9E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6" autoAdjust="0"/>
    <p:restoredTop sz="84346" autoAdjust="0"/>
  </p:normalViewPr>
  <p:slideViewPr>
    <p:cSldViewPr snapToGrid="0">
      <p:cViewPr>
        <p:scale>
          <a:sx n="90" d="100"/>
          <a:sy n="90" d="100"/>
        </p:scale>
        <p:origin x="660" y="-60"/>
      </p:cViewPr>
      <p:guideLst>
        <p:guide orient="horz" pos="3297"/>
        <p:guide pos="2993"/>
        <p:guide orient="horz" pos="303"/>
        <p:guide pos="5465"/>
        <p:guide pos="317"/>
        <p:guide pos="2767"/>
        <p:guide pos="2880"/>
        <p:guide orient="horz" pos="575"/>
        <p:guide pos="453"/>
        <p:guide pos="544"/>
        <p:guide pos="4400"/>
        <p:guide orient="horz" pos="1913"/>
        <p:guide pos="3923"/>
        <p:guide orient="horz" pos="1959"/>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1" d="1"/>
        <a:sy n="1" d="1"/>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50AC-45E3-4984-9BE8-96EA48EB2F04}" type="doc">
      <dgm:prSet loTypeId="urn:microsoft.com/office/officeart/2005/8/layout/lProcess2" loCatId="list" qsTypeId="urn:microsoft.com/office/officeart/2005/8/quickstyle/3d2" qsCatId="3D" csTypeId="urn:microsoft.com/office/officeart/2005/8/colors/colorful5" csCatId="colorful" phldr="1"/>
      <dgm:spPr/>
      <dgm:t>
        <a:bodyPr/>
        <a:lstStyle/>
        <a:p>
          <a:endParaRPr lang="es-PE"/>
        </a:p>
      </dgm:t>
    </dgm:pt>
    <dgm:pt modelId="{1CD1214F-192C-4F8F-A03F-68D3F56146A6}">
      <dgm:prSet phldrT="[Texto]" custT="1"/>
      <dgm:spPr/>
      <dgm:t>
        <a:bodyPr/>
        <a:lstStyle/>
        <a:p>
          <a:r>
            <a:rPr lang="es-ES" sz="2000" dirty="0"/>
            <a:t>LEAN MANUFACTURING</a:t>
          </a:r>
          <a:endParaRPr lang="es-PE" sz="2000" dirty="0"/>
        </a:p>
      </dgm:t>
    </dgm:pt>
    <dgm:pt modelId="{A265041B-C47D-4173-8F88-006561857818}" type="parTrans" cxnId="{6DC16C5B-27F7-48F7-A5FD-14DA93FA41C9}">
      <dgm:prSet/>
      <dgm:spPr/>
      <dgm:t>
        <a:bodyPr/>
        <a:lstStyle/>
        <a:p>
          <a:endParaRPr lang="es-PE"/>
        </a:p>
      </dgm:t>
    </dgm:pt>
    <dgm:pt modelId="{D38201BE-D9C2-4F37-85F9-340EE64B22BF}" type="sibTrans" cxnId="{6DC16C5B-27F7-48F7-A5FD-14DA93FA41C9}">
      <dgm:prSet/>
      <dgm:spPr/>
      <dgm:t>
        <a:bodyPr/>
        <a:lstStyle/>
        <a:p>
          <a:endParaRPr lang="es-PE"/>
        </a:p>
      </dgm:t>
    </dgm:pt>
    <dgm:pt modelId="{9E8B9C8B-23F4-483C-8325-28D8D8C75836}">
      <dgm:prSet phldrT="[Texto]" custT="1"/>
      <dgm:spPr/>
      <dgm:t>
        <a:bodyPr/>
        <a:lstStyle/>
        <a:p>
          <a:pPr algn="l"/>
          <a:r>
            <a:rPr lang="es-ES" sz="1200" dirty="0"/>
            <a:t>Se centra en la optimización de los procesos a través de la reducción o eliminación de los desperdicios.</a:t>
          </a:r>
          <a:endParaRPr lang="es-PE" sz="1200" dirty="0"/>
        </a:p>
      </dgm:t>
    </dgm:pt>
    <dgm:pt modelId="{8A53A22E-F634-4519-9843-8F878A8829CF}" type="parTrans" cxnId="{968BD491-8A85-470C-B6F7-C1036CA33618}">
      <dgm:prSet/>
      <dgm:spPr/>
      <dgm:t>
        <a:bodyPr/>
        <a:lstStyle/>
        <a:p>
          <a:endParaRPr lang="es-PE"/>
        </a:p>
      </dgm:t>
    </dgm:pt>
    <dgm:pt modelId="{D38A0FBA-7355-49DE-AA14-B46F8694B0B4}" type="sibTrans" cxnId="{968BD491-8A85-470C-B6F7-C1036CA33618}">
      <dgm:prSet/>
      <dgm:spPr/>
      <dgm:t>
        <a:bodyPr/>
        <a:lstStyle/>
        <a:p>
          <a:endParaRPr lang="es-PE"/>
        </a:p>
      </dgm:t>
    </dgm:pt>
    <dgm:pt modelId="{9869052E-EACF-4C9D-B54B-90379B7066ED}">
      <dgm:prSet phldrT="[Texto]" custT="1"/>
      <dgm:spPr/>
      <dgm:t>
        <a:bodyPr/>
        <a:lstStyle/>
        <a:p>
          <a:r>
            <a:rPr lang="es-ES" sz="2000" dirty="0"/>
            <a:t>SIX SIGMA</a:t>
          </a:r>
          <a:endParaRPr lang="es-PE" sz="2000" dirty="0"/>
        </a:p>
      </dgm:t>
    </dgm:pt>
    <dgm:pt modelId="{2D60E7AD-92D6-4130-BDA2-E81C2120A440}" type="parTrans" cxnId="{D668540E-EACF-4874-A567-6609BBAA81B8}">
      <dgm:prSet/>
      <dgm:spPr/>
      <dgm:t>
        <a:bodyPr/>
        <a:lstStyle/>
        <a:p>
          <a:endParaRPr lang="es-PE"/>
        </a:p>
      </dgm:t>
    </dgm:pt>
    <dgm:pt modelId="{D9539D32-D90D-4BD6-B1F6-805EA0E0AD79}" type="sibTrans" cxnId="{D668540E-EACF-4874-A567-6609BBAA81B8}">
      <dgm:prSet/>
      <dgm:spPr/>
      <dgm:t>
        <a:bodyPr/>
        <a:lstStyle/>
        <a:p>
          <a:endParaRPr lang="es-PE"/>
        </a:p>
      </dgm:t>
    </dgm:pt>
    <dgm:pt modelId="{483C008A-5C2E-424C-8705-BEE202708DF2}">
      <dgm:prSet phldrT="[Texto]"/>
      <dgm:spPr/>
      <dgm:t>
        <a:bodyPr/>
        <a:lstStyle/>
        <a:p>
          <a:pPr algn="l"/>
          <a:r>
            <a:rPr lang="es-ES" dirty="0"/>
            <a:t>Se centra en reducir los costos de “no calidad” al reducir la variabilidad. </a:t>
          </a:r>
          <a:endParaRPr lang="es-PE" dirty="0"/>
        </a:p>
      </dgm:t>
    </dgm:pt>
    <dgm:pt modelId="{83FAC4B3-FD2E-4541-8DF5-6E95044A1A3F}" type="parTrans" cxnId="{F2505070-501E-48FA-92D2-E76D1453E53C}">
      <dgm:prSet/>
      <dgm:spPr/>
      <dgm:t>
        <a:bodyPr/>
        <a:lstStyle/>
        <a:p>
          <a:endParaRPr lang="es-PE"/>
        </a:p>
      </dgm:t>
    </dgm:pt>
    <dgm:pt modelId="{5121E98C-07BE-4D16-8DCD-8DE7E22A9D77}" type="sibTrans" cxnId="{F2505070-501E-48FA-92D2-E76D1453E53C}">
      <dgm:prSet/>
      <dgm:spPr/>
      <dgm:t>
        <a:bodyPr/>
        <a:lstStyle/>
        <a:p>
          <a:endParaRPr lang="es-PE"/>
        </a:p>
      </dgm:t>
    </dgm:pt>
    <dgm:pt modelId="{011A49BF-6E7D-4D61-8EA9-E3D1F395C72A}">
      <dgm:prSet custT="1"/>
      <dgm:spPr/>
      <dgm:t>
        <a:bodyPr/>
        <a:lstStyle/>
        <a:p>
          <a:pPr algn="l"/>
          <a:r>
            <a:rPr lang="es-ES" sz="1200" dirty="0"/>
            <a:t>Reduce los desperdicios dentro del flujo de la cadena de valor. </a:t>
          </a:r>
          <a:endParaRPr lang="es-PE" sz="1200" dirty="0"/>
        </a:p>
      </dgm:t>
    </dgm:pt>
    <dgm:pt modelId="{8DB04DCA-D537-4222-B04A-19DC31678693}" type="parTrans" cxnId="{716EA042-A669-4B64-8144-DD44B80BB0E7}">
      <dgm:prSet/>
      <dgm:spPr/>
      <dgm:t>
        <a:bodyPr/>
        <a:lstStyle/>
        <a:p>
          <a:endParaRPr lang="es-PE"/>
        </a:p>
      </dgm:t>
    </dgm:pt>
    <dgm:pt modelId="{EB6C3E20-F7B5-43F6-A18F-CE62A3EE1311}" type="sibTrans" cxnId="{716EA042-A669-4B64-8144-DD44B80BB0E7}">
      <dgm:prSet/>
      <dgm:spPr/>
      <dgm:t>
        <a:bodyPr/>
        <a:lstStyle/>
        <a:p>
          <a:endParaRPr lang="es-PE"/>
        </a:p>
      </dgm:t>
    </dgm:pt>
    <dgm:pt modelId="{37DD517B-D5CD-4429-AABF-8A3775072B9D}">
      <dgm:prSet custT="1"/>
      <dgm:spPr/>
      <dgm:t>
        <a:bodyPr/>
        <a:lstStyle/>
        <a:p>
          <a:pPr algn="l"/>
          <a:r>
            <a:rPr lang="es-ES" sz="1200" dirty="0"/>
            <a:t>La meta es reducir el Lean Time en todo el proceso productivo. </a:t>
          </a:r>
          <a:endParaRPr lang="es-PE" sz="1200" dirty="0"/>
        </a:p>
      </dgm:t>
    </dgm:pt>
    <dgm:pt modelId="{B106B73F-58D1-438B-AA2E-D0BCE255D27A}" type="parTrans" cxnId="{2B18B57E-6954-4C7A-91C6-3E9220E877C5}">
      <dgm:prSet/>
      <dgm:spPr/>
      <dgm:t>
        <a:bodyPr/>
        <a:lstStyle/>
        <a:p>
          <a:endParaRPr lang="es-PE"/>
        </a:p>
      </dgm:t>
    </dgm:pt>
    <dgm:pt modelId="{85DC0331-2E0C-48AB-BC2A-02263EEB2486}" type="sibTrans" cxnId="{2B18B57E-6954-4C7A-91C6-3E9220E877C5}">
      <dgm:prSet/>
      <dgm:spPr/>
      <dgm:t>
        <a:bodyPr/>
        <a:lstStyle/>
        <a:p>
          <a:endParaRPr lang="es-PE"/>
        </a:p>
      </dgm:t>
    </dgm:pt>
    <dgm:pt modelId="{83E330CA-C252-464D-9675-C69E6D9D5710}">
      <dgm:prSet custT="1"/>
      <dgm:spPr/>
      <dgm:t>
        <a:bodyPr/>
        <a:lstStyle/>
        <a:p>
          <a:pPr algn="l"/>
          <a:r>
            <a:rPr lang="es-ES" sz="1200" dirty="0"/>
            <a:t>Mejora la calidad y se reduce el tiempo de producción y el coste.</a:t>
          </a:r>
          <a:endParaRPr lang="es-PE" sz="1200" dirty="0"/>
        </a:p>
      </dgm:t>
    </dgm:pt>
    <dgm:pt modelId="{ECBBCFF6-EA43-4650-823E-1F7E5C0BE095}" type="parTrans" cxnId="{29E02589-E0DA-4DB4-9ED5-FA734423233B}">
      <dgm:prSet/>
      <dgm:spPr/>
      <dgm:t>
        <a:bodyPr/>
        <a:lstStyle/>
        <a:p>
          <a:endParaRPr lang="es-PE"/>
        </a:p>
      </dgm:t>
    </dgm:pt>
    <dgm:pt modelId="{9DC901C0-141E-4E23-AC6A-233ACECE5ACF}" type="sibTrans" cxnId="{29E02589-E0DA-4DB4-9ED5-FA734423233B}">
      <dgm:prSet/>
      <dgm:spPr/>
      <dgm:t>
        <a:bodyPr/>
        <a:lstStyle/>
        <a:p>
          <a:endParaRPr lang="es-PE"/>
        </a:p>
      </dgm:t>
    </dgm:pt>
    <dgm:pt modelId="{D2B115AC-42FF-4706-A50E-DB74438DB041}">
      <dgm:prSet/>
      <dgm:spPr/>
      <dgm:t>
        <a:bodyPr/>
        <a:lstStyle/>
        <a:p>
          <a:pPr algn="l"/>
          <a:r>
            <a:rPr lang="es-ES" dirty="0"/>
            <a:t>Reduce o elimina los defectos o fallos en la entrega de un producto o servicio al cliente.</a:t>
          </a:r>
          <a:endParaRPr lang="es-PE" dirty="0"/>
        </a:p>
      </dgm:t>
    </dgm:pt>
    <dgm:pt modelId="{134E49FE-B782-4723-A61C-1EC959663707}" type="parTrans" cxnId="{DF53EF0C-A650-41D1-80AD-47C3A30F5982}">
      <dgm:prSet/>
      <dgm:spPr/>
      <dgm:t>
        <a:bodyPr/>
        <a:lstStyle/>
        <a:p>
          <a:endParaRPr lang="es-PE"/>
        </a:p>
      </dgm:t>
    </dgm:pt>
    <dgm:pt modelId="{236C9E41-7B8E-4F78-84B5-8E6D280F4572}" type="sibTrans" cxnId="{DF53EF0C-A650-41D1-80AD-47C3A30F5982}">
      <dgm:prSet/>
      <dgm:spPr/>
      <dgm:t>
        <a:bodyPr/>
        <a:lstStyle/>
        <a:p>
          <a:endParaRPr lang="es-PE"/>
        </a:p>
      </dgm:t>
    </dgm:pt>
    <dgm:pt modelId="{427642E6-05F2-4795-9531-9B6ED203D799}">
      <dgm:prSet/>
      <dgm:spPr/>
      <dgm:t>
        <a:bodyPr/>
        <a:lstStyle/>
        <a:p>
          <a:pPr algn="l"/>
          <a:r>
            <a:rPr lang="es-ES" dirty="0"/>
            <a:t>La meta es optimizar el nivel sigma y aumentar la capacidad de los procesos. </a:t>
          </a:r>
          <a:endParaRPr lang="es-PE" dirty="0"/>
        </a:p>
      </dgm:t>
    </dgm:pt>
    <dgm:pt modelId="{8A4F1742-21A3-4F3B-ACF2-E209519078E8}" type="parTrans" cxnId="{9E17E2CC-AF24-4BAE-8F27-81CDE9B9D879}">
      <dgm:prSet/>
      <dgm:spPr/>
      <dgm:t>
        <a:bodyPr/>
        <a:lstStyle/>
        <a:p>
          <a:endParaRPr lang="es-PE"/>
        </a:p>
      </dgm:t>
    </dgm:pt>
    <dgm:pt modelId="{7D147ED8-5BCA-4C5A-970E-AEC003F97F8C}" type="sibTrans" cxnId="{9E17E2CC-AF24-4BAE-8F27-81CDE9B9D879}">
      <dgm:prSet/>
      <dgm:spPr/>
      <dgm:t>
        <a:bodyPr/>
        <a:lstStyle/>
        <a:p>
          <a:endParaRPr lang="es-PE"/>
        </a:p>
      </dgm:t>
    </dgm:pt>
    <dgm:pt modelId="{051AA64B-6F14-4B68-9AC5-9461DD72CC98}">
      <dgm:prSet/>
      <dgm:spPr/>
      <dgm:t>
        <a:bodyPr/>
        <a:lstStyle/>
        <a:p>
          <a:pPr algn="l"/>
          <a:r>
            <a:rPr lang="es-ES" dirty="0"/>
            <a:t>Asegura la estabilidad y reduce la variabilidad de los procesos. </a:t>
          </a:r>
          <a:endParaRPr lang="es-PE" dirty="0"/>
        </a:p>
      </dgm:t>
    </dgm:pt>
    <dgm:pt modelId="{C0F1CB12-A8AC-46B0-854C-9C2B71EE5158}" type="parTrans" cxnId="{61DD5C20-4DFB-41F4-8BD8-4F17F9895981}">
      <dgm:prSet/>
      <dgm:spPr/>
      <dgm:t>
        <a:bodyPr/>
        <a:lstStyle/>
        <a:p>
          <a:endParaRPr lang="es-PE"/>
        </a:p>
      </dgm:t>
    </dgm:pt>
    <dgm:pt modelId="{342675C0-B583-480B-9485-32F9C113FB16}" type="sibTrans" cxnId="{61DD5C20-4DFB-41F4-8BD8-4F17F9895981}">
      <dgm:prSet/>
      <dgm:spPr/>
      <dgm:t>
        <a:bodyPr/>
        <a:lstStyle/>
        <a:p>
          <a:endParaRPr lang="es-PE"/>
        </a:p>
      </dgm:t>
    </dgm:pt>
    <dgm:pt modelId="{AB9D56E1-4FAA-4029-B6A2-B18912F380EA}" type="pres">
      <dgm:prSet presAssocID="{013D50AC-45E3-4984-9BE8-96EA48EB2F04}" presName="theList" presStyleCnt="0">
        <dgm:presLayoutVars>
          <dgm:dir/>
          <dgm:animLvl val="lvl"/>
          <dgm:resizeHandles val="exact"/>
        </dgm:presLayoutVars>
      </dgm:prSet>
      <dgm:spPr/>
    </dgm:pt>
    <dgm:pt modelId="{C8A155A8-DCE3-4AD0-B1D9-BC38AEF8ED2D}" type="pres">
      <dgm:prSet presAssocID="{1CD1214F-192C-4F8F-A03F-68D3F56146A6}" presName="compNode" presStyleCnt="0"/>
      <dgm:spPr/>
    </dgm:pt>
    <dgm:pt modelId="{2A91DC3B-1E5A-4E56-9C2E-DBF222D03DAD}" type="pres">
      <dgm:prSet presAssocID="{1CD1214F-192C-4F8F-A03F-68D3F56146A6}" presName="aNode" presStyleLbl="bgShp" presStyleIdx="0" presStyleCnt="2"/>
      <dgm:spPr/>
    </dgm:pt>
    <dgm:pt modelId="{BAA47B7A-A33F-4798-BAA0-44913E98DB1E}" type="pres">
      <dgm:prSet presAssocID="{1CD1214F-192C-4F8F-A03F-68D3F56146A6}" presName="textNode" presStyleLbl="bgShp" presStyleIdx="0" presStyleCnt="2"/>
      <dgm:spPr/>
    </dgm:pt>
    <dgm:pt modelId="{28C4564B-EDB3-4FC8-A922-E9CC934154C7}" type="pres">
      <dgm:prSet presAssocID="{1CD1214F-192C-4F8F-A03F-68D3F56146A6}" presName="compChildNode" presStyleCnt="0"/>
      <dgm:spPr/>
    </dgm:pt>
    <dgm:pt modelId="{533107DE-7121-4ECE-A6C3-2424C15E46DD}" type="pres">
      <dgm:prSet presAssocID="{1CD1214F-192C-4F8F-A03F-68D3F56146A6}" presName="theInnerList" presStyleCnt="0"/>
      <dgm:spPr/>
    </dgm:pt>
    <dgm:pt modelId="{875B70AE-EBC0-4AB9-BEF8-3F1F01F45C52}" type="pres">
      <dgm:prSet presAssocID="{9E8B9C8B-23F4-483C-8325-28D8D8C75836}" presName="childNode" presStyleLbl="node1" presStyleIdx="0" presStyleCnt="8" custScaleY="137382">
        <dgm:presLayoutVars>
          <dgm:bulletEnabled val="1"/>
        </dgm:presLayoutVars>
      </dgm:prSet>
      <dgm:spPr/>
    </dgm:pt>
    <dgm:pt modelId="{01FFB9CC-ADB2-47C1-B56E-A032368851B7}" type="pres">
      <dgm:prSet presAssocID="{9E8B9C8B-23F4-483C-8325-28D8D8C75836}" presName="aSpace2" presStyleCnt="0"/>
      <dgm:spPr/>
    </dgm:pt>
    <dgm:pt modelId="{C5283C55-722A-4898-B5BD-4CEF343667D5}" type="pres">
      <dgm:prSet presAssocID="{011A49BF-6E7D-4D61-8EA9-E3D1F395C72A}" presName="childNode" presStyleLbl="node1" presStyleIdx="1" presStyleCnt="8">
        <dgm:presLayoutVars>
          <dgm:bulletEnabled val="1"/>
        </dgm:presLayoutVars>
      </dgm:prSet>
      <dgm:spPr/>
    </dgm:pt>
    <dgm:pt modelId="{2AB0EA10-19E2-4350-85C4-39A569028275}" type="pres">
      <dgm:prSet presAssocID="{011A49BF-6E7D-4D61-8EA9-E3D1F395C72A}" presName="aSpace2" presStyleCnt="0"/>
      <dgm:spPr/>
    </dgm:pt>
    <dgm:pt modelId="{34D6DA76-100E-4E38-9BD7-667FA2A3251C}" type="pres">
      <dgm:prSet presAssocID="{37DD517B-D5CD-4429-AABF-8A3775072B9D}" presName="childNode" presStyleLbl="node1" presStyleIdx="2" presStyleCnt="8">
        <dgm:presLayoutVars>
          <dgm:bulletEnabled val="1"/>
        </dgm:presLayoutVars>
      </dgm:prSet>
      <dgm:spPr/>
    </dgm:pt>
    <dgm:pt modelId="{3CC01C6F-DA54-4C53-84EE-8612EF14A218}" type="pres">
      <dgm:prSet presAssocID="{37DD517B-D5CD-4429-AABF-8A3775072B9D}" presName="aSpace2" presStyleCnt="0"/>
      <dgm:spPr/>
    </dgm:pt>
    <dgm:pt modelId="{C2B7F901-E389-4E09-91C0-8A0EFC855228}" type="pres">
      <dgm:prSet presAssocID="{83E330CA-C252-464D-9675-C69E6D9D5710}" presName="childNode" presStyleLbl="node1" presStyleIdx="3" presStyleCnt="8">
        <dgm:presLayoutVars>
          <dgm:bulletEnabled val="1"/>
        </dgm:presLayoutVars>
      </dgm:prSet>
      <dgm:spPr/>
    </dgm:pt>
    <dgm:pt modelId="{0F9D8D89-51F2-4AAB-83A1-D0C51FCC359E}" type="pres">
      <dgm:prSet presAssocID="{1CD1214F-192C-4F8F-A03F-68D3F56146A6}" presName="aSpace" presStyleCnt="0"/>
      <dgm:spPr/>
    </dgm:pt>
    <dgm:pt modelId="{50958DFB-F7FD-4DB4-9F9D-AFA554C071CC}" type="pres">
      <dgm:prSet presAssocID="{9869052E-EACF-4C9D-B54B-90379B7066ED}" presName="compNode" presStyleCnt="0"/>
      <dgm:spPr/>
    </dgm:pt>
    <dgm:pt modelId="{096DB193-D04D-49C3-A77E-85BC0832ED8D}" type="pres">
      <dgm:prSet presAssocID="{9869052E-EACF-4C9D-B54B-90379B7066ED}" presName="aNode" presStyleLbl="bgShp" presStyleIdx="1" presStyleCnt="2" custLinFactNeighborY="-7813"/>
      <dgm:spPr/>
    </dgm:pt>
    <dgm:pt modelId="{13E7E1CD-F91B-4824-AF20-07058B49339C}" type="pres">
      <dgm:prSet presAssocID="{9869052E-EACF-4C9D-B54B-90379B7066ED}" presName="textNode" presStyleLbl="bgShp" presStyleIdx="1" presStyleCnt="2"/>
      <dgm:spPr/>
    </dgm:pt>
    <dgm:pt modelId="{6FB9C3C5-3753-4CD2-ADB6-25CF3156D8AD}" type="pres">
      <dgm:prSet presAssocID="{9869052E-EACF-4C9D-B54B-90379B7066ED}" presName="compChildNode" presStyleCnt="0"/>
      <dgm:spPr/>
    </dgm:pt>
    <dgm:pt modelId="{C86417A3-3072-485B-8F1E-7E76B0D3205C}" type="pres">
      <dgm:prSet presAssocID="{9869052E-EACF-4C9D-B54B-90379B7066ED}" presName="theInnerList" presStyleCnt="0"/>
      <dgm:spPr/>
    </dgm:pt>
    <dgm:pt modelId="{846AA079-20B3-4366-A90F-65A953ED5630}" type="pres">
      <dgm:prSet presAssocID="{483C008A-5C2E-424C-8705-BEE202708DF2}" presName="childNode" presStyleLbl="node1" presStyleIdx="4" presStyleCnt="8">
        <dgm:presLayoutVars>
          <dgm:bulletEnabled val="1"/>
        </dgm:presLayoutVars>
      </dgm:prSet>
      <dgm:spPr/>
    </dgm:pt>
    <dgm:pt modelId="{69F48C90-FB5E-4370-942E-15570F3D34BD}" type="pres">
      <dgm:prSet presAssocID="{483C008A-5C2E-424C-8705-BEE202708DF2}" presName="aSpace2" presStyleCnt="0"/>
      <dgm:spPr/>
    </dgm:pt>
    <dgm:pt modelId="{F0F8A234-AE68-481D-8790-4282D82E30E8}" type="pres">
      <dgm:prSet presAssocID="{D2B115AC-42FF-4706-A50E-DB74438DB041}" presName="childNode" presStyleLbl="node1" presStyleIdx="5" presStyleCnt="8">
        <dgm:presLayoutVars>
          <dgm:bulletEnabled val="1"/>
        </dgm:presLayoutVars>
      </dgm:prSet>
      <dgm:spPr/>
    </dgm:pt>
    <dgm:pt modelId="{C5B2EC3B-FF98-484A-A155-B20C387D7FDE}" type="pres">
      <dgm:prSet presAssocID="{D2B115AC-42FF-4706-A50E-DB74438DB041}" presName="aSpace2" presStyleCnt="0"/>
      <dgm:spPr/>
    </dgm:pt>
    <dgm:pt modelId="{6F791FA8-888F-4078-BE33-69643D41533B}" type="pres">
      <dgm:prSet presAssocID="{427642E6-05F2-4795-9531-9B6ED203D799}" presName="childNode" presStyleLbl="node1" presStyleIdx="6" presStyleCnt="8">
        <dgm:presLayoutVars>
          <dgm:bulletEnabled val="1"/>
        </dgm:presLayoutVars>
      </dgm:prSet>
      <dgm:spPr/>
    </dgm:pt>
    <dgm:pt modelId="{3432B916-B37E-41C0-9BAC-5F3874B2EC71}" type="pres">
      <dgm:prSet presAssocID="{427642E6-05F2-4795-9531-9B6ED203D799}" presName="aSpace2" presStyleCnt="0"/>
      <dgm:spPr/>
    </dgm:pt>
    <dgm:pt modelId="{E9F65847-67C9-4261-9260-1BCE3C68D0FF}" type="pres">
      <dgm:prSet presAssocID="{051AA64B-6F14-4B68-9AC5-9461DD72CC98}" presName="childNode" presStyleLbl="node1" presStyleIdx="7" presStyleCnt="8">
        <dgm:presLayoutVars>
          <dgm:bulletEnabled val="1"/>
        </dgm:presLayoutVars>
      </dgm:prSet>
      <dgm:spPr/>
    </dgm:pt>
  </dgm:ptLst>
  <dgm:cxnLst>
    <dgm:cxn modelId="{355DD602-BB1B-444F-8ED7-E9C4F4663A73}" type="presOf" srcId="{9869052E-EACF-4C9D-B54B-90379B7066ED}" destId="{096DB193-D04D-49C3-A77E-85BC0832ED8D}" srcOrd="0" destOrd="0" presId="urn:microsoft.com/office/officeart/2005/8/layout/lProcess2"/>
    <dgm:cxn modelId="{DF53EF0C-A650-41D1-80AD-47C3A30F5982}" srcId="{9869052E-EACF-4C9D-B54B-90379B7066ED}" destId="{D2B115AC-42FF-4706-A50E-DB74438DB041}" srcOrd="1" destOrd="0" parTransId="{134E49FE-B782-4723-A61C-1EC959663707}" sibTransId="{236C9E41-7B8E-4F78-84B5-8E6D280F4572}"/>
    <dgm:cxn modelId="{D668540E-EACF-4874-A567-6609BBAA81B8}" srcId="{013D50AC-45E3-4984-9BE8-96EA48EB2F04}" destId="{9869052E-EACF-4C9D-B54B-90379B7066ED}" srcOrd="1" destOrd="0" parTransId="{2D60E7AD-92D6-4130-BDA2-E81C2120A440}" sibTransId="{D9539D32-D90D-4BD6-B1F6-805EA0E0AD79}"/>
    <dgm:cxn modelId="{5ECC2312-91AE-4CC8-AA06-E1E7C63E15DD}" type="presOf" srcId="{051AA64B-6F14-4B68-9AC5-9461DD72CC98}" destId="{E9F65847-67C9-4261-9260-1BCE3C68D0FF}" srcOrd="0" destOrd="0" presId="urn:microsoft.com/office/officeart/2005/8/layout/lProcess2"/>
    <dgm:cxn modelId="{37B7DF12-9084-4C30-80A7-97366F976D80}" type="presOf" srcId="{9869052E-EACF-4C9D-B54B-90379B7066ED}" destId="{13E7E1CD-F91B-4824-AF20-07058B49339C}" srcOrd="1" destOrd="0" presId="urn:microsoft.com/office/officeart/2005/8/layout/lProcess2"/>
    <dgm:cxn modelId="{61DD5C20-4DFB-41F4-8BD8-4F17F9895981}" srcId="{9869052E-EACF-4C9D-B54B-90379B7066ED}" destId="{051AA64B-6F14-4B68-9AC5-9461DD72CC98}" srcOrd="3" destOrd="0" parTransId="{C0F1CB12-A8AC-46B0-854C-9C2B71EE5158}" sibTransId="{342675C0-B583-480B-9485-32F9C113FB16}"/>
    <dgm:cxn modelId="{577EF629-05B4-4F5F-9AAA-BC8C9D468A21}" type="presOf" srcId="{011A49BF-6E7D-4D61-8EA9-E3D1F395C72A}" destId="{C5283C55-722A-4898-B5BD-4CEF343667D5}" srcOrd="0" destOrd="0" presId="urn:microsoft.com/office/officeart/2005/8/layout/lProcess2"/>
    <dgm:cxn modelId="{D10B0035-4CB2-4217-9D48-6281AA26C823}" type="presOf" srcId="{1CD1214F-192C-4F8F-A03F-68D3F56146A6}" destId="{BAA47B7A-A33F-4798-BAA0-44913E98DB1E}" srcOrd="1" destOrd="0" presId="urn:microsoft.com/office/officeart/2005/8/layout/lProcess2"/>
    <dgm:cxn modelId="{F7798D38-5A62-40FC-A6FA-615BC08C94C9}" type="presOf" srcId="{83E330CA-C252-464D-9675-C69E6D9D5710}" destId="{C2B7F901-E389-4E09-91C0-8A0EFC855228}" srcOrd="0" destOrd="0" presId="urn:microsoft.com/office/officeart/2005/8/layout/lProcess2"/>
    <dgm:cxn modelId="{6DC16C5B-27F7-48F7-A5FD-14DA93FA41C9}" srcId="{013D50AC-45E3-4984-9BE8-96EA48EB2F04}" destId="{1CD1214F-192C-4F8F-A03F-68D3F56146A6}" srcOrd="0" destOrd="0" parTransId="{A265041B-C47D-4173-8F88-006561857818}" sibTransId="{D38201BE-D9C2-4F37-85F9-340EE64B22BF}"/>
    <dgm:cxn modelId="{B09A2262-62E1-4F0D-9502-D8058F20D09F}" type="presOf" srcId="{427642E6-05F2-4795-9531-9B6ED203D799}" destId="{6F791FA8-888F-4078-BE33-69643D41533B}" srcOrd="0" destOrd="0" presId="urn:microsoft.com/office/officeart/2005/8/layout/lProcess2"/>
    <dgm:cxn modelId="{716EA042-A669-4B64-8144-DD44B80BB0E7}" srcId="{1CD1214F-192C-4F8F-A03F-68D3F56146A6}" destId="{011A49BF-6E7D-4D61-8EA9-E3D1F395C72A}" srcOrd="1" destOrd="0" parTransId="{8DB04DCA-D537-4222-B04A-19DC31678693}" sibTransId="{EB6C3E20-F7B5-43F6-A18F-CE62A3EE1311}"/>
    <dgm:cxn modelId="{94D80349-EA03-4980-9E3A-7BBBA688A80F}" type="presOf" srcId="{013D50AC-45E3-4984-9BE8-96EA48EB2F04}" destId="{AB9D56E1-4FAA-4029-B6A2-B18912F380EA}" srcOrd="0" destOrd="0" presId="urn:microsoft.com/office/officeart/2005/8/layout/lProcess2"/>
    <dgm:cxn modelId="{F2505070-501E-48FA-92D2-E76D1453E53C}" srcId="{9869052E-EACF-4C9D-B54B-90379B7066ED}" destId="{483C008A-5C2E-424C-8705-BEE202708DF2}" srcOrd="0" destOrd="0" parTransId="{83FAC4B3-FD2E-4541-8DF5-6E95044A1A3F}" sibTransId="{5121E98C-07BE-4D16-8DCD-8DE7E22A9D77}"/>
    <dgm:cxn modelId="{2B18B57E-6954-4C7A-91C6-3E9220E877C5}" srcId="{1CD1214F-192C-4F8F-A03F-68D3F56146A6}" destId="{37DD517B-D5CD-4429-AABF-8A3775072B9D}" srcOrd="2" destOrd="0" parTransId="{B106B73F-58D1-438B-AA2E-D0BCE255D27A}" sibTransId="{85DC0331-2E0C-48AB-BC2A-02263EEB2486}"/>
    <dgm:cxn modelId="{71E7D87F-680B-421B-BB55-66697A2CE2A5}" type="presOf" srcId="{483C008A-5C2E-424C-8705-BEE202708DF2}" destId="{846AA079-20B3-4366-A90F-65A953ED5630}" srcOrd="0" destOrd="0" presId="urn:microsoft.com/office/officeart/2005/8/layout/lProcess2"/>
    <dgm:cxn modelId="{29E02589-E0DA-4DB4-9ED5-FA734423233B}" srcId="{1CD1214F-192C-4F8F-A03F-68D3F56146A6}" destId="{83E330CA-C252-464D-9675-C69E6D9D5710}" srcOrd="3" destOrd="0" parTransId="{ECBBCFF6-EA43-4650-823E-1F7E5C0BE095}" sibTransId="{9DC901C0-141E-4E23-AC6A-233ACECE5ACF}"/>
    <dgm:cxn modelId="{968BD491-8A85-470C-B6F7-C1036CA33618}" srcId="{1CD1214F-192C-4F8F-A03F-68D3F56146A6}" destId="{9E8B9C8B-23F4-483C-8325-28D8D8C75836}" srcOrd="0" destOrd="0" parTransId="{8A53A22E-F634-4519-9843-8F878A8829CF}" sibTransId="{D38A0FBA-7355-49DE-AA14-B46F8694B0B4}"/>
    <dgm:cxn modelId="{A1A303C1-B36F-4734-B9E2-6673F14F430E}" type="presOf" srcId="{1CD1214F-192C-4F8F-A03F-68D3F56146A6}" destId="{2A91DC3B-1E5A-4E56-9C2E-DBF222D03DAD}" srcOrd="0" destOrd="0" presId="urn:microsoft.com/office/officeart/2005/8/layout/lProcess2"/>
    <dgm:cxn modelId="{D8E9E1C1-A071-4959-954B-32A817EE99B4}" type="presOf" srcId="{9E8B9C8B-23F4-483C-8325-28D8D8C75836}" destId="{875B70AE-EBC0-4AB9-BEF8-3F1F01F45C52}" srcOrd="0" destOrd="0" presId="urn:microsoft.com/office/officeart/2005/8/layout/lProcess2"/>
    <dgm:cxn modelId="{FF7EAACA-92F1-41CC-A02F-D80AF7231659}" type="presOf" srcId="{D2B115AC-42FF-4706-A50E-DB74438DB041}" destId="{F0F8A234-AE68-481D-8790-4282D82E30E8}" srcOrd="0" destOrd="0" presId="urn:microsoft.com/office/officeart/2005/8/layout/lProcess2"/>
    <dgm:cxn modelId="{9E17E2CC-AF24-4BAE-8F27-81CDE9B9D879}" srcId="{9869052E-EACF-4C9D-B54B-90379B7066ED}" destId="{427642E6-05F2-4795-9531-9B6ED203D799}" srcOrd="2" destOrd="0" parTransId="{8A4F1742-21A3-4F3B-ACF2-E209519078E8}" sibTransId="{7D147ED8-5BCA-4C5A-970E-AEC003F97F8C}"/>
    <dgm:cxn modelId="{BE6950FF-094C-443C-A2A8-6028D572EFED}" type="presOf" srcId="{37DD517B-D5CD-4429-AABF-8A3775072B9D}" destId="{34D6DA76-100E-4E38-9BD7-667FA2A3251C}" srcOrd="0" destOrd="0" presId="urn:microsoft.com/office/officeart/2005/8/layout/lProcess2"/>
    <dgm:cxn modelId="{92D6175A-8B81-406E-BE2A-737B87E07E44}" type="presParOf" srcId="{AB9D56E1-4FAA-4029-B6A2-B18912F380EA}" destId="{C8A155A8-DCE3-4AD0-B1D9-BC38AEF8ED2D}" srcOrd="0" destOrd="0" presId="urn:microsoft.com/office/officeart/2005/8/layout/lProcess2"/>
    <dgm:cxn modelId="{49E00340-E505-420B-8142-4419F67F777E}" type="presParOf" srcId="{C8A155A8-DCE3-4AD0-B1D9-BC38AEF8ED2D}" destId="{2A91DC3B-1E5A-4E56-9C2E-DBF222D03DAD}" srcOrd="0" destOrd="0" presId="urn:microsoft.com/office/officeart/2005/8/layout/lProcess2"/>
    <dgm:cxn modelId="{D6B20E3D-17BF-4D09-BDF7-21253E22888E}" type="presParOf" srcId="{C8A155A8-DCE3-4AD0-B1D9-BC38AEF8ED2D}" destId="{BAA47B7A-A33F-4798-BAA0-44913E98DB1E}" srcOrd="1" destOrd="0" presId="urn:microsoft.com/office/officeart/2005/8/layout/lProcess2"/>
    <dgm:cxn modelId="{71A59DE4-DF89-4426-AAEB-7D5357DBA1B5}" type="presParOf" srcId="{C8A155A8-DCE3-4AD0-B1D9-BC38AEF8ED2D}" destId="{28C4564B-EDB3-4FC8-A922-E9CC934154C7}" srcOrd="2" destOrd="0" presId="urn:microsoft.com/office/officeart/2005/8/layout/lProcess2"/>
    <dgm:cxn modelId="{B7431C62-B2E0-4299-B503-59A01FF772CB}" type="presParOf" srcId="{28C4564B-EDB3-4FC8-A922-E9CC934154C7}" destId="{533107DE-7121-4ECE-A6C3-2424C15E46DD}" srcOrd="0" destOrd="0" presId="urn:microsoft.com/office/officeart/2005/8/layout/lProcess2"/>
    <dgm:cxn modelId="{B8162BB7-0572-414C-8438-561A46C24735}" type="presParOf" srcId="{533107DE-7121-4ECE-A6C3-2424C15E46DD}" destId="{875B70AE-EBC0-4AB9-BEF8-3F1F01F45C52}" srcOrd="0" destOrd="0" presId="urn:microsoft.com/office/officeart/2005/8/layout/lProcess2"/>
    <dgm:cxn modelId="{4F159340-4B09-48F6-9CC0-66C82F64BEB5}" type="presParOf" srcId="{533107DE-7121-4ECE-A6C3-2424C15E46DD}" destId="{01FFB9CC-ADB2-47C1-B56E-A032368851B7}" srcOrd="1" destOrd="0" presId="urn:microsoft.com/office/officeart/2005/8/layout/lProcess2"/>
    <dgm:cxn modelId="{37C775D1-A628-4CAC-8BCD-BC1F61767FDA}" type="presParOf" srcId="{533107DE-7121-4ECE-A6C3-2424C15E46DD}" destId="{C5283C55-722A-4898-B5BD-4CEF343667D5}" srcOrd="2" destOrd="0" presId="urn:microsoft.com/office/officeart/2005/8/layout/lProcess2"/>
    <dgm:cxn modelId="{D48D38BB-06B9-49B3-A5EA-EFF42E9B588C}" type="presParOf" srcId="{533107DE-7121-4ECE-A6C3-2424C15E46DD}" destId="{2AB0EA10-19E2-4350-85C4-39A569028275}" srcOrd="3" destOrd="0" presId="urn:microsoft.com/office/officeart/2005/8/layout/lProcess2"/>
    <dgm:cxn modelId="{A446E782-A6A8-44F1-B11E-44DC28BC5FCE}" type="presParOf" srcId="{533107DE-7121-4ECE-A6C3-2424C15E46DD}" destId="{34D6DA76-100E-4E38-9BD7-667FA2A3251C}" srcOrd="4" destOrd="0" presId="urn:microsoft.com/office/officeart/2005/8/layout/lProcess2"/>
    <dgm:cxn modelId="{4BC6CEE0-905C-4938-B474-6BAF283B317D}" type="presParOf" srcId="{533107DE-7121-4ECE-A6C3-2424C15E46DD}" destId="{3CC01C6F-DA54-4C53-84EE-8612EF14A218}" srcOrd="5" destOrd="0" presId="urn:microsoft.com/office/officeart/2005/8/layout/lProcess2"/>
    <dgm:cxn modelId="{FCC6CDFA-417F-43D8-9B5F-1E34FAB5E1D6}" type="presParOf" srcId="{533107DE-7121-4ECE-A6C3-2424C15E46DD}" destId="{C2B7F901-E389-4E09-91C0-8A0EFC855228}" srcOrd="6" destOrd="0" presId="urn:microsoft.com/office/officeart/2005/8/layout/lProcess2"/>
    <dgm:cxn modelId="{3AAEE1F4-5A96-403F-9ED3-AA8DFBF86FFE}" type="presParOf" srcId="{AB9D56E1-4FAA-4029-B6A2-B18912F380EA}" destId="{0F9D8D89-51F2-4AAB-83A1-D0C51FCC359E}" srcOrd="1" destOrd="0" presId="urn:microsoft.com/office/officeart/2005/8/layout/lProcess2"/>
    <dgm:cxn modelId="{C3925547-C879-456B-BBB7-0F0565AA75C2}" type="presParOf" srcId="{AB9D56E1-4FAA-4029-B6A2-B18912F380EA}" destId="{50958DFB-F7FD-4DB4-9F9D-AFA554C071CC}" srcOrd="2" destOrd="0" presId="urn:microsoft.com/office/officeart/2005/8/layout/lProcess2"/>
    <dgm:cxn modelId="{17D4D72F-7830-410F-A687-A24C843BDF65}" type="presParOf" srcId="{50958DFB-F7FD-4DB4-9F9D-AFA554C071CC}" destId="{096DB193-D04D-49C3-A77E-85BC0832ED8D}" srcOrd="0" destOrd="0" presId="urn:microsoft.com/office/officeart/2005/8/layout/lProcess2"/>
    <dgm:cxn modelId="{EDD1C135-315B-4FAE-AD28-6B44F2E8CE03}" type="presParOf" srcId="{50958DFB-F7FD-4DB4-9F9D-AFA554C071CC}" destId="{13E7E1CD-F91B-4824-AF20-07058B49339C}" srcOrd="1" destOrd="0" presId="urn:microsoft.com/office/officeart/2005/8/layout/lProcess2"/>
    <dgm:cxn modelId="{D8269D95-BD7F-42AC-98EB-A37B68E5CC99}" type="presParOf" srcId="{50958DFB-F7FD-4DB4-9F9D-AFA554C071CC}" destId="{6FB9C3C5-3753-4CD2-ADB6-25CF3156D8AD}" srcOrd="2" destOrd="0" presId="urn:microsoft.com/office/officeart/2005/8/layout/lProcess2"/>
    <dgm:cxn modelId="{E8362F7F-CF5A-4E6B-8295-BE376DA07357}" type="presParOf" srcId="{6FB9C3C5-3753-4CD2-ADB6-25CF3156D8AD}" destId="{C86417A3-3072-485B-8F1E-7E76B0D3205C}" srcOrd="0" destOrd="0" presId="urn:microsoft.com/office/officeart/2005/8/layout/lProcess2"/>
    <dgm:cxn modelId="{26F22CE5-180C-4E57-B42E-B5B59ABC4B12}" type="presParOf" srcId="{C86417A3-3072-485B-8F1E-7E76B0D3205C}" destId="{846AA079-20B3-4366-A90F-65A953ED5630}" srcOrd="0" destOrd="0" presId="urn:microsoft.com/office/officeart/2005/8/layout/lProcess2"/>
    <dgm:cxn modelId="{BA17FE0F-8092-407B-B37C-CCB9768E183B}" type="presParOf" srcId="{C86417A3-3072-485B-8F1E-7E76B0D3205C}" destId="{69F48C90-FB5E-4370-942E-15570F3D34BD}" srcOrd="1" destOrd="0" presId="urn:microsoft.com/office/officeart/2005/8/layout/lProcess2"/>
    <dgm:cxn modelId="{0F6BB188-0B09-425C-9585-802BC534D98C}" type="presParOf" srcId="{C86417A3-3072-485B-8F1E-7E76B0D3205C}" destId="{F0F8A234-AE68-481D-8790-4282D82E30E8}" srcOrd="2" destOrd="0" presId="urn:microsoft.com/office/officeart/2005/8/layout/lProcess2"/>
    <dgm:cxn modelId="{5687CF40-E7F2-4B52-B01D-04EC877742D6}" type="presParOf" srcId="{C86417A3-3072-485B-8F1E-7E76B0D3205C}" destId="{C5B2EC3B-FF98-484A-A155-B20C387D7FDE}" srcOrd="3" destOrd="0" presId="urn:microsoft.com/office/officeart/2005/8/layout/lProcess2"/>
    <dgm:cxn modelId="{0E605912-5194-4251-8748-CD3D3D221B08}" type="presParOf" srcId="{C86417A3-3072-485B-8F1E-7E76B0D3205C}" destId="{6F791FA8-888F-4078-BE33-69643D41533B}" srcOrd="4" destOrd="0" presId="urn:microsoft.com/office/officeart/2005/8/layout/lProcess2"/>
    <dgm:cxn modelId="{3DB88E77-1D7D-4628-91D9-FBA49323CDB3}" type="presParOf" srcId="{C86417A3-3072-485B-8F1E-7E76B0D3205C}" destId="{3432B916-B37E-41C0-9BAC-5F3874B2EC71}" srcOrd="5" destOrd="0" presId="urn:microsoft.com/office/officeart/2005/8/layout/lProcess2"/>
    <dgm:cxn modelId="{8099C710-45E1-41E8-B888-BB397A8478CB}" type="presParOf" srcId="{C86417A3-3072-485B-8F1E-7E76B0D3205C}" destId="{E9F65847-67C9-4261-9260-1BCE3C68D0FF}"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E095BB17-2B1F-664F-BFEE-5C121E5F752D}" type="presOf" srcId="{A76B9FFA-0FCD-4A1D-9FB7-189CF47A114F}" destId="{05F17DF1-8182-47E0-A913-DA8B2CECD62B}" srcOrd="1" destOrd="0" presId="urn:microsoft.com/office/officeart/2005/8/layout/process1"/>
    <dgm:cxn modelId="{9434D721-C8F6-5146-92E6-5C341971027C}" type="presOf" srcId="{082D6977-B34A-4145-9291-6564D19F7B82}" destId="{DDF31F74-ECC4-49F7-BA27-7F45148AB247}" srcOrd="0" destOrd="0" presId="urn:microsoft.com/office/officeart/2005/8/layout/process1"/>
    <dgm:cxn modelId="{D09E5D38-76DA-774E-9690-DE50E58F81BA}" type="presOf" srcId="{DC30128B-2013-4C5E-A3F4-A9242CF9F796}" destId="{273758B4-71CE-42E0-9915-0BFD96475DD9}" srcOrd="1"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DD0E696C-EE86-AC47-A79E-179667280781}" type="presOf" srcId="{AB4BF70F-C661-4829-BF06-5542016FC7DB}" destId="{7DCF3E84-36AB-4796-B048-7EF2DBDD639B}" srcOrd="0" destOrd="0" presId="urn:microsoft.com/office/officeart/2005/8/layout/process1"/>
    <dgm:cxn modelId="{1F9F6770-F011-1945-9DA4-0CD9A54E3666}" type="presOf" srcId="{13DCDC78-9ABC-4C2B-BB85-BA7587F8C72C}" destId="{CB7B2D68-FE1D-4A26-BC96-423E72AE5B60}" srcOrd="1" destOrd="0" presId="urn:microsoft.com/office/officeart/2005/8/layout/process1"/>
    <dgm:cxn modelId="{43BBF370-96F4-4349-9E4C-F32839F33771}" type="presOf" srcId="{A76B9FFA-0FCD-4A1D-9FB7-189CF47A114F}" destId="{91599DA3-F280-4BCD-A33B-7B9F70E5EA5C}"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A492CF7A-4288-C847-BD91-70EBAC08EF36}" type="presOf" srcId="{13DCDC78-9ABC-4C2B-BB85-BA7587F8C72C}" destId="{BEB5A5AA-1170-454A-9AE6-B9553F3621D3}" srcOrd="0" destOrd="0" presId="urn:microsoft.com/office/officeart/2005/8/layout/process1"/>
    <dgm:cxn modelId="{9513177C-4FE7-4E4B-9347-F80ECF6214B4}" type="presOf" srcId="{082D6977-B34A-4145-9291-6564D19F7B82}" destId="{0E3A90B1-151E-4BEC-9A97-C933DB970C9D}" srcOrd="1"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42C88FA7-1764-3642-A61B-7B96EA01AEE0}" type="presOf" srcId="{D312B113-0257-4DD3-96C4-D673A01F7411}" destId="{5891D9E5-D840-4DF0-B94D-C8B95B502D60}" srcOrd="0" destOrd="0" presId="urn:microsoft.com/office/officeart/2005/8/layout/process1"/>
    <dgm:cxn modelId="{EDE9BEA9-BB9F-0C49-BB4B-261AA052D3BB}" type="presOf" srcId="{596C05E7-BE8E-4B5F-8EF9-0844255BDE3C}" destId="{CE148838-629F-49FF-90FF-6B1280789278}" srcOrd="0" destOrd="0" presId="urn:microsoft.com/office/officeart/2005/8/layout/process1"/>
    <dgm:cxn modelId="{251789BE-A993-1F46-A80F-679F11E54167}" type="presOf" srcId="{DC30128B-2013-4C5E-A3F4-A9242CF9F796}" destId="{337986F0-E061-46E3-ABFE-760D7B6059F4}" srcOrd="0" destOrd="0" presId="urn:microsoft.com/office/officeart/2005/8/layout/process1"/>
    <dgm:cxn modelId="{560DA9C4-4DBB-6749-B9DF-0F2F2EFC1419}" type="presOf" srcId="{F8B3F0B6-FA8E-46D2-AE74-05B82EBE7770}" destId="{4A433211-E46D-4716-8940-79F5B36BAF58}" srcOrd="0" destOrd="0" presId="urn:microsoft.com/office/officeart/2005/8/layout/process1"/>
    <dgm:cxn modelId="{050A2DE0-EAE6-B448-836E-821C55A5A694}" type="presOf" srcId="{4E73DE8E-2276-463D-BDF5-14AFBBCA6152}" destId="{9C009237-29E4-4FEF-B3D1-D64C11C684C5}" srcOrd="0" destOrd="0" presId="urn:microsoft.com/office/officeart/2005/8/layout/process1"/>
    <dgm:cxn modelId="{156CCAFB-A754-6E41-8734-56A88E6F575F}" type="presOf" srcId="{1105B071-F006-43B3-AD85-E222EB99B6B3}" destId="{1DF55FE8-2C7F-41CC-807E-28915C04FFED}" srcOrd="0" destOrd="0" presId="urn:microsoft.com/office/officeart/2005/8/layout/process1"/>
    <dgm:cxn modelId="{CB81BE3E-4420-E64C-9804-C5FE3BAD069B}" type="presParOf" srcId="{9C009237-29E4-4FEF-B3D1-D64C11C684C5}" destId="{7DCF3E84-36AB-4796-B048-7EF2DBDD639B}" srcOrd="0" destOrd="0" presId="urn:microsoft.com/office/officeart/2005/8/layout/process1"/>
    <dgm:cxn modelId="{0C5C2AA0-A1B0-FA4C-8F5C-BF04E274D304}" type="presParOf" srcId="{9C009237-29E4-4FEF-B3D1-D64C11C684C5}" destId="{91599DA3-F280-4BCD-A33B-7B9F70E5EA5C}" srcOrd="1" destOrd="0" presId="urn:microsoft.com/office/officeart/2005/8/layout/process1"/>
    <dgm:cxn modelId="{CD243680-46C9-A04E-B39D-29C9927FE466}" type="presParOf" srcId="{91599DA3-F280-4BCD-A33B-7B9F70E5EA5C}" destId="{05F17DF1-8182-47E0-A913-DA8B2CECD62B}" srcOrd="0" destOrd="0" presId="urn:microsoft.com/office/officeart/2005/8/layout/process1"/>
    <dgm:cxn modelId="{494632C3-4889-A74E-A8F0-0C6E8CB89CF3}" type="presParOf" srcId="{9C009237-29E4-4FEF-B3D1-D64C11C684C5}" destId="{4A433211-E46D-4716-8940-79F5B36BAF58}" srcOrd="2" destOrd="0" presId="urn:microsoft.com/office/officeart/2005/8/layout/process1"/>
    <dgm:cxn modelId="{EBC0A512-1BBE-664B-A766-1C8D3AB6F555}" type="presParOf" srcId="{9C009237-29E4-4FEF-B3D1-D64C11C684C5}" destId="{DDF31F74-ECC4-49F7-BA27-7F45148AB247}" srcOrd="3" destOrd="0" presId="urn:microsoft.com/office/officeart/2005/8/layout/process1"/>
    <dgm:cxn modelId="{B667274D-E333-4B43-8242-93B58F9C66E8}" type="presParOf" srcId="{DDF31F74-ECC4-49F7-BA27-7F45148AB247}" destId="{0E3A90B1-151E-4BEC-9A97-C933DB970C9D}" srcOrd="0" destOrd="0" presId="urn:microsoft.com/office/officeart/2005/8/layout/process1"/>
    <dgm:cxn modelId="{0A01758E-24A2-2147-AF1D-6EADA49DD4EE}" type="presParOf" srcId="{9C009237-29E4-4FEF-B3D1-D64C11C684C5}" destId="{1DF55FE8-2C7F-41CC-807E-28915C04FFED}" srcOrd="4" destOrd="0" presId="urn:microsoft.com/office/officeart/2005/8/layout/process1"/>
    <dgm:cxn modelId="{82E2D7B3-DBCF-394E-B842-799F126292B5}" type="presParOf" srcId="{9C009237-29E4-4FEF-B3D1-D64C11C684C5}" destId="{BEB5A5AA-1170-454A-9AE6-B9553F3621D3}" srcOrd="5" destOrd="0" presId="urn:microsoft.com/office/officeart/2005/8/layout/process1"/>
    <dgm:cxn modelId="{BCDE7F8E-203F-8B4B-81A9-5CFAAE59D49C}" type="presParOf" srcId="{BEB5A5AA-1170-454A-9AE6-B9553F3621D3}" destId="{CB7B2D68-FE1D-4A26-BC96-423E72AE5B60}" srcOrd="0" destOrd="0" presId="urn:microsoft.com/office/officeart/2005/8/layout/process1"/>
    <dgm:cxn modelId="{10BC18FA-1D9A-6745-96CD-815B0712619F}" type="presParOf" srcId="{9C009237-29E4-4FEF-B3D1-D64C11C684C5}" destId="{CE148838-629F-49FF-90FF-6B1280789278}" srcOrd="6" destOrd="0" presId="urn:microsoft.com/office/officeart/2005/8/layout/process1"/>
    <dgm:cxn modelId="{A856F7DF-CAC2-CC4C-9C53-157C2E7ED0E3}" type="presParOf" srcId="{9C009237-29E4-4FEF-B3D1-D64C11C684C5}" destId="{337986F0-E061-46E3-ABFE-760D7B6059F4}" srcOrd="7" destOrd="0" presId="urn:microsoft.com/office/officeart/2005/8/layout/process1"/>
    <dgm:cxn modelId="{7CC32DF4-19FB-CB46-A0E5-7EC843C138B8}" type="presParOf" srcId="{337986F0-E061-46E3-ABFE-760D7B6059F4}" destId="{273758B4-71CE-42E0-9915-0BFD96475DD9}" srcOrd="0" destOrd="0" presId="urn:microsoft.com/office/officeart/2005/8/layout/process1"/>
    <dgm:cxn modelId="{2D4980C6-CDD4-7C41-B0CE-07F71B01B506}"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E095BB17-2B1F-664F-BFEE-5C121E5F752D}" type="presOf" srcId="{A76B9FFA-0FCD-4A1D-9FB7-189CF47A114F}" destId="{05F17DF1-8182-47E0-A913-DA8B2CECD62B}" srcOrd="1" destOrd="0" presId="urn:microsoft.com/office/officeart/2005/8/layout/process1"/>
    <dgm:cxn modelId="{9434D721-C8F6-5146-92E6-5C341971027C}" type="presOf" srcId="{082D6977-B34A-4145-9291-6564D19F7B82}" destId="{DDF31F74-ECC4-49F7-BA27-7F45148AB247}" srcOrd="0" destOrd="0" presId="urn:microsoft.com/office/officeart/2005/8/layout/process1"/>
    <dgm:cxn modelId="{D09E5D38-76DA-774E-9690-DE50E58F81BA}" type="presOf" srcId="{DC30128B-2013-4C5E-A3F4-A9242CF9F796}" destId="{273758B4-71CE-42E0-9915-0BFD96475DD9}" srcOrd="1"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DD0E696C-EE86-AC47-A79E-179667280781}" type="presOf" srcId="{AB4BF70F-C661-4829-BF06-5542016FC7DB}" destId="{7DCF3E84-36AB-4796-B048-7EF2DBDD639B}" srcOrd="0" destOrd="0" presId="urn:microsoft.com/office/officeart/2005/8/layout/process1"/>
    <dgm:cxn modelId="{1F9F6770-F011-1945-9DA4-0CD9A54E3666}" type="presOf" srcId="{13DCDC78-9ABC-4C2B-BB85-BA7587F8C72C}" destId="{CB7B2D68-FE1D-4A26-BC96-423E72AE5B60}" srcOrd="1" destOrd="0" presId="urn:microsoft.com/office/officeart/2005/8/layout/process1"/>
    <dgm:cxn modelId="{43BBF370-96F4-4349-9E4C-F32839F33771}" type="presOf" srcId="{A76B9FFA-0FCD-4A1D-9FB7-189CF47A114F}" destId="{91599DA3-F280-4BCD-A33B-7B9F70E5EA5C}"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A492CF7A-4288-C847-BD91-70EBAC08EF36}" type="presOf" srcId="{13DCDC78-9ABC-4C2B-BB85-BA7587F8C72C}" destId="{BEB5A5AA-1170-454A-9AE6-B9553F3621D3}" srcOrd="0" destOrd="0" presId="urn:microsoft.com/office/officeart/2005/8/layout/process1"/>
    <dgm:cxn modelId="{9513177C-4FE7-4E4B-9347-F80ECF6214B4}" type="presOf" srcId="{082D6977-B34A-4145-9291-6564D19F7B82}" destId="{0E3A90B1-151E-4BEC-9A97-C933DB970C9D}" srcOrd="1"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42C88FA7-1764-3642-A61B-7B96EA01AEE0}" type="presOf" srcId="{D312B113-0257-4DD3-96C4-D673A01F7411}" destId="{5891D9E5-D840-4DF0-B94D-C8B95B502D60}" srcOrd="0" destOrd="0" presId="urn:microsoft.com/office/officeart/2005/8/layout/process1"/>
    <dgm:cxn modelId="{EDE9BEA9-BB9F-0C49-BB4B-261AA052D3BB}" type="presOf" srcId="{596C05E7-BE8E-4B5F-8EF9-0844255BDE3C}" destId="{CE148838-629F-49FF-90FF-6B1280789278}" srcOrd="0" destOrd="0" presId="urn:microsoft.com/office/officeart/2005/8/layout/process1"/>
    <dgm:cxn modelId="{251789BE-A993-1F46-A80F-679F11E54167}" type="presOf" srcId="{DC30128B-2013-4C5E-A3F4-A9242CF9F796}" destId="{337986F0-E061-46E3-ABFE-760D7B6059F4}" srcOrd="0" destOrd="0" presId="urn:microsoft.com/office/officeart/2005/8/layout/process1"/>
    <dgm:cxn modelId="{560DA9C4-4DBB-6749-B9DF-0F2F2EFC1419}" type="presOf" srcId="{F8B3F0B6-FA8E-46D2-AE74-05B82EBE7770}" destId="{4A433211-E46D-4716-8940-79F5B36BAF58}" srcOrd="0" destOrd="0" presId="urn:microsoft.com/office/officeart/2005/8/layout/process1"/>
    <dgm:cxn modelId="{050A2DE0-EAE6-B448-836E-821C55A5A694}" type="presOf" srcId="{4E73DE8E-2276-463D-BDF5-14AFBBCA6152}" destId="{9C009237-29E4-4FEF-B3D1-D64C11C684C5}" srcOrd="0" destOrd="0" presId="urn:microsoft.com/office/officeart/2005/8/layout/process1"/>
    <dgm:cxn modelId="{156CCAFB-A754-6E41-8734-56A88E6F575F}" type="presOf" srcId="{1105B071-F006-43B3-AD85-E222EB99B6B3}" destId="{1DF55FE8-2C7F-41CC-807E-28915C04FFED}" srcOrd="0" destOrd="0" presId="urn:microsoft.com/office/officeart/2005/8/layout/process1"/>
    <dgm:cxn modelId="{CB81BE3E-4420-E64C-9804-C5FE3BAD069B}" type="presParOf" srcId="{9C009237-29E4-4FEF-B3D1-D64C11C684C5}" destId="{7DCF3E84-36AB-4796-B048-7EF2DBDD639B}" srcOrd="0" destOrd="0" presId="urn:microsoft.com/office/officeart/2005/8/layout/process1"/>
    <dgm:cxn modelId="{0C5C2AA0-A1B0-FA4C-8F5C-BF04E274D304}" type="presParOf" srcId="{9C009237-29E4-4FEF-B3D1-D64C11C684C5}" destId="{91599DA3-F280-4BCD-A33B-7B9F70E5EA5C}" srcOrd="1" destOrd="0" presId="urn:microsoft.com/office/officeart/2005/8/layout/process1"/>
    <dgm:cxn modelId="{CD243680-46C9-A04E-B39D-29C9927FE466}" type="presParOf" srcId="{91599DA3-F280-4BCD-A33B-7B9F70E5EA5C}" destId="{05F17DF1-8182-47E0-A913-DA8B2CECD62B}" srcOrd="0" destOrd="0" presId="urn:microsoft.com/office/officeart/2005/8/layout/process1"/>
    <dgm:cxn modelId="{494632C3-4889-A74E-A8F0-0C6E8CB89CF3}" type="presParOf" srcId="{9C009237-29E4-4FEF-B3D1-D64C11C684C5}" destId="{4A433211-E46D-4716-8940-79F5B36BAF58}" srcOrd="2" destOrd="0" presId="urn:microsoft.com/office/officeart/2005/8/layout/process1"/>
    <dgm:cxn modelId="{EBC0A512-1BBE-664B-A766-1C8D3AB6F555}" type="presParOf" srcId="{9C009237-29E4-4FEF-B3D1-D64C11C684C5}" destId="{DDF31F74-ECC4-49F7-BA27-7F45148AB247}" srcOrd="3" destOrd="0" presId="urn:microsoft.com/office/officeart/2005/8/layout/process1"/>
    <dgm:cxn modelId="{B667274D-E333-4B43-8242-93B58F9C66E8}" type="presParOf" srcId="{DDF31F74-ECC4-49F7-BA27-7F45148AB247}" destId="{0E3A90B1-151E-4BEC-9A97-C933DB970C9D}" srcOrd="0" destOrd="0" presId="urn:microsoft.com/office/officeart/2005/8/layout/process1"/>
    <dgm:cxn modelId="{0A01758E-24A2-2147-AF1D-6EADA49DD4EE}" type="presParOf" srcId="{9C009237-29E4-4FEF-B3D1-D64C11C684C5}" destId="{1DF55FE8-2C7F-41CC-807E-28915C04FFED}" srcOrd="4" destOrd="0" presId="urn:microsoft.com/office/officeart/2005/8/layout/process1"/>
    <dgm:cxn modelId="{82E2D7B3-DBCF-394E-B842-799F126292B5}" type="presParOf" srcId="{9C009237-29E4-4FEF-B3D1-D64C11C684C5}" destId="{BEB5A5AA-1170-454A-9AE6-B9553F3621D3}" srcOrd="5" destOrd="0" presId="urn:microsoft.com/office/officeart/2005/8/layout/process1"/>
    <dgm:cxn modelId="{BCDE7F8E-203F-8B4B-81A9-5CFAAE59D49C}" type="presParOf" srcId="{BEB5A5AA-1170-454A-9AE6-B9553F3621D3}" destId="{CB7B2D68-FE1D-4A26-BC96-423E72AE5B60}" srcOrd="0" destOrd="0" presId="urn:microsoft.com/office/officeart/2005/8/layout/process1"/>
    <dgm:cxn modelId="{10BC18FA-1D9A-6745-96CD-815B0712619F}" type="presParOf" srcId="{9C009237-29E4-4FEF-B3D1-D64C11C684C5}" destId="{CE148838-629F-49FF-90FF-6B1280789278}" srcOrd="6" destOrd="0" presId="urn:microsoft.com/office/officeart/2005/8/layout/process1"/>
    <dgm:cxn modelId="{A856F7DF-CAC2-CC4C-9C53-157C2E7ED0E3}" type="presParOf" srcId="{9C009237-29E4-4FEF-B3D1-D64C11C684C5}" destId="{337986F0-E061-46E3-ABFE-760D7B6059F4}" srcOrd="7" destOrd="0" presId="urn:microsoft.com/office/officeart/2005/8/layout/process1"/>
    <dgm:cxn modelId="{7CC32DF4-19FB-CB46-A0E5-7EC843C138B8}" type="presParOf" srcId="{337986F0-E061-46E3-ABFE-760D7B6059F4}" destId="{273758B4-71CE-42E0-9915-0BFD96475DD9}" srcOrd="0" destOrd="0" presId="urn:microsoft.com/office/officeart/2005/8/layout/process1"/>
    <dgm:cxn modelId="{2D4980C6-CDD4-7C41-B0CE-07F71B01B506}"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B8915B06-0BDB-214B-99B8-78A84A7E64C6}" type="presOf" srcId="{082D6977-B34A-4145-9291-6564D19F7B82}" destId="{0E3A90B1-151E-4BEC-9A97-C933DB970C9D}" srcOrd="1" destOrd="0" presId="urn:microsoft.com/office/officeart/2005/8/layout/process1"/>
    <dgm:cxn modelId="{9173971F-F214-314C-A5D5-3FA4B89A8D6A}" type="presOf" srcId="{082D6977-B34A-4145-9291-6564D19F7B82}" destId="{DDF31F74-ECC4-49F7-BA27-7F45148AB247}"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275D0239-BE34-7F4F-8C2C-366858D3B62D}" type="presOf" srcId="{4E73DE8E-2276-463D-BDF5-14AFBBCA6152}" destId="{9C009237-29E4-4FEF-B3D1-D64C11C684C5}" srcOrd="0"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86853873-636E-4E9C-A2C8-8BF222AE16F0}" srcId="{4E73DE8E-2276-463D-BDF5-14AFBBCA6152}" destId="{D312B113-0257-4DD3-96C4-D673A01F7411}" srcOrd="4" destOrd="0" parTransId="{B5837AC8-1C98-464E-8662-B3CF470F336F}" sibTransId="{961F7ACF-ADBC-430B-8556-360B52CC06C8}"/>
    <dgm:cxn modelId="{FBCCEF81-C0AA-1A45-8EFA-79E024BE745F}" type="presOf" srcId="{A76B9FFA-0FCD-4A1D-9FB7-189CF47A114F}" destId="{91599DA3-F280-4BCD-A33B-7B9F70E5EA5C}"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BC434599-8F75-1642-BA54-DB0E47A64FAF}" type="presOf" srcId="{13DCDC78-9ABC-4C2B-BB85-BA7587F8C72C}" destId="{BEB5A5AA-1170-454A-9AE6-B9553F3621D3}" srcOrd="0" destOrd="0" presId="urn:microsoft.com/office/officeart/2005/8/layout/process1"/>
    <dgm:cxn modelId="{AB7A429B-D406-0647-B533-5FF330747219}" type="presOf" srcId="{D312B113-0257-4DD3-96C4-D673A01F7411}" destId="{5891D9E5-D840-4DF0-B94D-C8B95B502D60}"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F2371CA7-2D42-6C48-8A01-6824E822A0C6}" type="presOf" srcId="{F8B3F0B6-FA8E-46D2-AE74-05B82EBE7770}" destId="{4A433211-E46D-4716-8940-79F5B36BAF58}" srcOrd="0" destOrd="0" presId="urn:microsoft.com/office/officeart/2005/8/layout/process1"/>
    <dgm:cxn modelId="{AAF63BB2-039B-A94A-B3D8-B46FACE16E85}" type="presOf" srcId="{DC30128B-2013-4C5E-A3F4-A9242CF9F796}" destId="{337986F0-E061-46E3-ABFE-760D7B6059F4}" srcOrd="0" destOrd="0" presId="urn:microsoft.com/office/officeart/2005/8/layout/process1"/>
    <dgm:cxn modelId="{AE44C3B6-49BC-D14B-A0B2-C7531F570A2D}" type="presOf" srcId="{DC30128B-2013-4C5E-A3F4-A9242CF9F796}" destId="{273758B4-71CE-42E0-9915-0BFD96475DD9}" srcOrd="1" destOrd="0" presId="urn:microsoft.com/office/officeart/2005/8/layout/process1"/>
    <dgm:cxn modelId="{F54F09B8-2C3E-CB44-B188-EAB8D4D5E65C}" type="presOf" srcId="{AB4BF70F-C661-4829-BF06-5542016FC7DB}" destId="{7DCF3E84-36AB-4796-B048-7EF2DBDD639B}" srcOrd="0" destOrd="0" presId="urn:microsoft.com/office/officeart/2005/8/layout/process1"/>
    <dgm:cxn modelId="{7B4CF7B8-0275-DA4E-906A-75CFB704E3EF}" type="presOf" srcId="{1105B071-F006-43B3-AD85-E222EB99B6B3}" destId="{1DF55FE8-2C7F-41CC-807E-28915C04FFED}" srcOrd="0" destOrd="0" presId="urn:microsoft.com/office/officeart/2005/8/layout/process1"/>
    <dgm:cxn modelId="{668292DF-33BB-7E4B-867D-2F0E0CAAFDB1}" type="presOf" srcId="{596C05E7-BE8E-4B5F-8EF9-0844255BDE3C}" destId="{CE148838-629F-49FF-90FF-6B1280789278}" srcOrd="0" destOrd="0" presId="urn:microsoft.com/office/officeart/2005/8/layout/process1"/>
    <dgm:cxn modelId="{037E32EF-7172-4B43-9143-125D00A311D0}" type="presOf" srcId="{A76B9FFA-0FCD-4A1D-9FB7-189CF47A114F}" destId="{05F17DF1-8182-47E0-A913-DA8B2CECD62B}" srcOrd="1" destOrd="0" presId="urn:microsoft.com/office/officeart/2005/8/layout/process1"/>
    <dgm:cxn modelId="{64C176F1-8920-2248-AC9C-5A4D01D2C4A0}" type="presOf" srcId="{13DCDC78-9ABC-4C2B-BB85-BA7587F8C72C}" destId="{CB7B2D68-FE1D-4A26-BC96-423E72AE5B60}" srcOrd="1" destOrd="0" presId="urn:microsoft.com/office/officeart/2005/8/layout/process1"/>
    <dgm:cxn modelId="{DB8266B3-4C2B-1B40-9221-57A0230D1BCB}" type="presParOf" srcId="{9C009237-29E4-4FEF-B3D1-D64C11C684C5}" destId="{7DCF3E84-36AB-4796-B048-7EF2DBDD639B}" srcOrd="0" destOrd="0" presId="urn:microsoft.com/office/officeart/2005/8/layout/process1"/>
    <dgm:cxn modelId="{4C4DAA30-8ED7-B04D-BA98-6475596EE536}" type="presParOf" srcId="{9C009237-29E4-4FEF-B3D1-D64C11C684C5}" destId="{91599DA3-F280-4BCD-A33B-7B9F70E5EA5C}" srcOrd="1" destOrd="0" presId="urn:microsoft.com/office/officeart/2005/8/layout/process1"/>
    <dgm:cxn modelId="{DE377261-9CAA-974B-82D4-34A295CC8CFE}" type="presParOf" srcId="{91599DA3-F280-4BCD-A33B-7B9F70E5EA5C}" destId="{05F17DF1-8182-47E0-A913-DA8B2CECD62B}" srcOrd="0" destOrd="0" presId="urn:microsoft.com/office/officeart/2005/8/layout/process1"/>
    <dgm:cxn modelId="{5BD493D3-B461-4945-848C-BFACABC69CF2}" type="presParOf" srcId="{9C009237-29E4-4FEF-B3D1-D64C11C684C5}" destId="{4A433211-E46D-4716-8940-79F5B36BAF58}" srcOrd="2" destOrd="0" presId="urn:microsoft.com/office/officeart/2005/8/layout/process1"/>
    <dgm:cxn modelId="{88CD83E9-6391-D440-A537-B2617BE90D6E}" type="presParOf" srcId="{9C009237-29E4-4FEF-B3D1-D64C11C684C5}" destId="{DDF31F74-ECC4-49F7-BA27-7F45148AB247}" srcOrd="3" destOrd="0" presId="urn:microsoft.com/office/officeart/2005/8/layout/process1"/>
    <dgm:cxn modelId="{989BAA3E-CE09-D14E-A3D7-BC3DEA0F8AC5}" type="presParOf" srcId="{DDF31F74-ECC4-49F7-BA27-7F45148AB247}" destId="{0E3A90B1-151E-4BEC-9A97-C933DB970C9D}" srcOrd="0" destOrd="0" presId="urn:microsoft.com/office/officeart/2005/8/layout/process1"/>
    <dgm:cxn modelId="{14E91035-4003-7C49-A217-DCC69ADF39B0}" type="presParOf" srcId="{9C009237-29E4-4FEF-B3D1-D64C11C684C5}" destId="{1DF55FE8-2C7F-41CC-807E-28915C04FFED}" srcOrd="4" destOrd="0" presId="urn:microsoft.com/office/officeart/2005/8/layout/process1"/>
    <dgm:cxn modelId="{C1582384-447D-754C-9507-B483ED96391A}" type="presParOf" srcId="{9C009237-29E4-4FEF-B3D1-D64C11C684C5}" destId="{BEB5A5AA-1170-454A-9AE6-B9553F3621D3}" srcOrd="5" destOrd="0" presId="urn:microsoft.com/office/officeart/2005/8/layout/process1"/>
    <dgm:cxn modelId="{A5553FDE-3488-104F-A24D-66355B77D289}" type="presParOf" srcId="{BEB5A5AA-1170-454A-9AE6-B9553F3621D3}" destId="{CB7B2D68-FE1D-4A26-BC96-423E72AE5B60}" srcOrd="0" destOrd="0" presId="urn:microsoft.com/office/officeart/2005/8/layout/process1"/>
    <dgm:cxn modelId="{8E8AECA5-58E7-EE4A-9872-832C73412242}" type="presParOf" srcId="{9C009237-29E4-4FEF-B3D1-D64C11C684C5}" destId="{CE148838-629F-49FF-90FF-6B1280789278}" srcOrd="6" destOrd="0" presId="urn:microsoft.com/office/officeart/2005/8/layout/process1"/>
    <dgm:cxn modelId="{767F2450-B3EB-524D-9573-BF2045CD7781}" type="presParOf" srcId="{9C009237-29E4-4FEF-B3D1-D64C11C684C5}" destId="{337986F0-E061-46E3-ABFE-760D7B6059F4}" srcOrd="7" destOrd="0" presId="urn:microsoft.com/office/officeart/2005/8/layout/process1"/>
    <dgm:cxn modelId="{13A3E674-F3F5-634B-B3D7-9B5C6F5317A0}" type="presParOf" srcId="{337986F0-E061-46E3-ABFE-760D7B6059F4}" destId="{273758B4-71CE-42E0-9915-0BFD96475DD9}" srcOrd="0" destOrd="0" presId="urn:microsoft.com/office/officeart/2005/8/layout/process1"/>
    <dgm:cxn modelId="{F8D278F1-B429-3E40-95EA-1EFD4A9E1AF2}"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B8915B06-0BDB-214B-99B8-78A84A7E64C6}" type="presOf" srcId="{082D6977-B34A-4145-9291-6564D19F7B82}" destId="{0E3A90B1-151E-4BEC-9A97-C933DB970C9D}" srcOrd="1" destOrd="0" presId="urn:microsoft.com/office/officeart/2005/8/layout/process1"/>
    <dgm:cxn modelId="{9173971F-F214-314C-A5D5-3FA4B89A8D6A}" type="presOf" srcId="{082D6977-B34A-4145-9291-6564D19F7B82}" destId="{DDF31F74-ECC4-49F7-BA27-7F45148AB247}"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275D0239-BE34-7F4F-8C2C-366858D3B62D}" type="presOf" srcId="{4E73DE8E-2276-463D-BDF5-14AFBBCA6152}" destId="{9C009237-29E4-4FEF-B3D1-D64C11C684C5}" srcOrd="0"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86853873-636E-4E9C-A2C8-8BF222AE16F0}" srcId="{4E73DE8E-2276-463D-BDF5-14AFBBCA6152}" destId="{D312B113-0257-4DD3-96C4-D673A01F7411}" srcOrd="4" destOrd="0" parTransId="{B5837AC8-1C98-464E-8662-B3CF470F336F}" sibTransId="{961F7ACF-ADBC-430B-8556-360B52CC06C8}"/>
    <dgm:cxn modelId="{FBCCEF81-C0AA-1A45-8EFA-79E024BE745F}" type="presOf" srcId="{A76B9FFA-0FCD-4A1D-9FB7-189CF47A114F}" destId="{91599DA3-F280-4BCD-A33B-7B9F70E5EA5C}"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BC434599-8F75-1642-BA54-DB0E47A64FAF}" type="presOf" srcId="{13DCDC78-9ABC-4C2B-BB85-BA7587F8C72C}" destId="{BEB5A5AA-1170-454A-9AE6-B9553F3621D3}" srcOrd="0" destOrd="0" presId="urn:microsoft.com/office/officeart/2005/8/layout/process1"/>
    <dgm:cxn modelId="{AB7A429B-D406-0647-B533-5FF330747219}" type="presOf" srcId="{D312B113-0257-4DD3-96C4-D673A01F7411}" destId="{5891D9E5-D840-4DF0-B94D-C8B95B502D60}"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F2371CA7-2D42-6C48-8A01-6824E822A0C6}" type="presOf" srcId="{F8B3F0B6-FA8E-46D2-AE74-05B82EBE7770}" destId="{4A433211-E46D-4716-8940-79F5B36BAF58}" srcOrd="0" destOrd="0" presId="urn:microsoft.com/office/officeart/2005/8/layout/process1"/>
    <dgm:cxn modelId="{AAF63BB2-039B-A94A-B3D8-B46FACE16E85}" type="presOf" srcId="{DC30128B-2013-4C5E-A3F4-A9242CF9F796}" destId="{337986F0-E061-46E3-ABFE-760D7B6059F4}" srcOrd="0" destOrd="0" presId="urn:microsoft.com/office/officeart/2005/8/layout/process1"/>
    <dgm:cxn modelId="{AE44C3B6-49BC-D14B-A0B2-C7531F570A2D}" type="presOf" srcId="{DC30128B-2013-4C5E-A3F4-A9242CF9F796}" destId="{273758B4-71CE-42E0-9915-0BFD96475DD9}" srcOrd="1" destOrd="0" presId="urn:microsoft.com/office/officeart/2005/8/layout/process1"/>
    <dgm:cxn modelId="{F54F09B8-2C3E-CB44-B188-EAB8D4D5E65C}" type="presOf" srcId="{AB4BF70F-C661-4829-BF06-5542016FC7DB}" destId="{7DCF3E84-36AB-4796-B048-7EF2DBDD639B}" srcOrd="0" destOrd="0" presId="urn:microsoft.com/office/officeart/2005/8/layout/process1"/>
    <dgm:cxn modelId="{7B4CF7B8-0275-DA4E-906A-75CFB704E3EF}" type="presOf" srcId="{1105B071-F006-43B3-AD85-E222EB99B6B3}" destId="{1DF55FE8-2C7F-41CC-807E-28915C04FFED}" srcOrd="0" destOrd="0" presId="urn:microsoft.com/office/officeart/2005/8/layout/process1"/>
    <dgm:cxn modelId="{668292DF-33BB-7E4B-867D-2F0E0CAAFDB1}" type="presOf" srcId="{596C05E7-BE8E-4B5F-8EF9-0844255BDE3C}" destId="{CE148838-629F-49FF-90FF-6B1280789278}" srcOrd="0" destOrd="0" presId="urn:microsoft.com/office/officeart/2005/8/layout/process1"/>
    <dgm:cxn modelId="{037E32EF-7172-4B43-9143-125D00A311D0}" type="presOf" srcId="{A76B9FFA-0FCD-4A1D-9FB7-189CF47A114F}" destId="{05F17DF1-8182-47E0-A913-DA8B2CECD62B}" srcOrd="1" destOrd="0" presId="urn:microsoft.com/office/officeart/2005/8/layout/process1"/>
    <dgm:cxn modelId="{64C176F1-8920-2248-AC9C-5A4D01D2C4A0}" type="presOf" srcId="{13DCDC78-9ABC-4C2B-BB85-BA7587F8C72C}" destId="{CB7B2D68-FE1D-4A26-BC96-423E72AE5B60}" srcOrd="1" destOrd="0" presId="urn:microsoft.com/office/officeart/2005/8/layout/process1"/>
    <dgm:cxn modelId="{DB8266B3-4C2B-1B40-9221-57A0230D1BCB}" type="presParOf" srcId="{9C009237-29E4-4FEF-B3D1-D64C11C684C5}" destId="{7DCF3E84-36AB-4796-B048-7EF2DBDD639B}" srcOrd="0" destOrd="0" presId="urn:microsoft.com/office/officeart/2005/8/layout/process1"/>
    <dgm:cxn modelId="{4C4DAA30-8ED7-B04D-BA98-6475596EE536}" type="presParOf" srcId="{9C009237-29E4-4FEF-B3D1-D64C11C684C5}" destId="{91599DA3-F280-4BCD-A33B-7B9F70E5EA5C}" srcOrd="1" destOrd="0" presId="urn:microsoft.com/office/officeart/2005/8/layout/process1"/>
    <dgm:cxn modelId="{DE377261-9CAA-974B-82D4-34A295CC8CFE}" type="presParOf" srcId="{91599DA3-F280-4BCD-A33B-7B9F70E5EA5C}" destId="{05F17DF1-8182-47E0-A913-DA8B2CECD62B}" srcOrd="0" destOrd="0" presId="urn:microsoft.com/office/officeart/2005/8/layout/process1"/>
    <dgm:cxn modelId="{5BD493D3-B461-4945-848C-BFACABC69CF2}" type="presParOf" srcId="{9C009237-29E4-4FEF-B3D1-D64C11C684C5}" destId="{4A433211-E46D-4716-8940-79F5B36BAF58}" srcOrd="2" destOrd="0" presId="urn:microsoft.com/office/officeart/2005/8/layout/process1"/>
    <dgm:cxn modelId="{88CD83E9-6391-D440-A537-B2617BE90D6E}" type="presParOf" srcId="{9C009237-29E4-4FEF-B3D1-D64C11C684C5}" destId="{DDF31F74-ECC4-49F7-BA27-7F45148AB247}" srcOrd="3" destOrd="0" presId="urn:microsoft.com/office/officeart/2005/8/layout/process1"/>
    <dgm:cxn modelId="{989BAA3E-CE09-D14E-A3D7-BC3DEA0F8AC5}" type="presParOf" srcId="{DDF31F74-ECC4-49F7-BA27-7F45148AB247}" destId="{0E3A90B1-151E-4BEC-9A97-C933DB970C9D}" srcOrd="0" destOrd="0" presId="urn:microsoft.com/office/officeart/2005/8/layout/process1"/>
    <dgm:cxn modelId="{14E91035-4003-7C49-A217-DCC69ADF39B0}" type="presParOf" srcId="{9C009237-29E4-4FEF-B3D1-D64C11C684C5}" destId="{1DF55FE8-2C7F-41CC-807E-28915C04FFED}" srcOrd="4" destOrd="0" presId="urn:microsoft.com/office/officeart/2005/8/layout/process1"/>
    <dgm:cxn modelId="{C1582384-447D-754C-9507-B483ED96391A}" type="presParOf" srcId="{9C009237-29E4-4FEF-B3D1-D64C11C684C5}" destId="{BEB5A5AA-1170-454A-9AE6-B9553F3621D3}" srcOrd="5" destOrd="0" presId="urn:microsoft.com/office/officeart/2005/8/layout/process1"/>
    <dgm:cxn modelId="{A5553FDE-3488-104F-A24D-66355B77D289}" type="presParOf" srcId="{BEB5A5AA-1170-454A-9AE6-B9553F3621D3}" destId="{CB7B2D68-FE1D-4A26-BC96-423E72AE5B60}" srcOrd="0" destOrd="0" presId="urn:microsoft.com/office/officeart/2005/8/layout/process1"/>
    <dgm:cxn modelId="{8E8AECA5-58E7-EE4A-9872-832C73412242}" type="presParOf" srcId="{9C009237-29E4-4FEF-B3D1-D64C11C684C5}" destId="{CE148838-629F-49FF-90FF-6B1280789278}" srcOrd="6" destOrd="0" presId="urn:microsoft.com/office/officeart/2005/8/layout/process1"/>
    <dgm:cxn modelId="{767F2450-B3EB-524D-9573-BF2045CD7781}" type="presParOf" srcId="{9C009237-29E4-4FEF-B3D1-D64C11C684C5}" destId="{337986F0-E061-46E3-ABFE-760D7B6059F4}" srcOrd="7" destOrd="0" presId="urn:microsoft.com/office/officeart/2005/8/layout/process1"/>
    <dgm:cxn modelId="{13A3E674-F3F5-634B-B3D7-9B5C6F5317A0}" type="presParOf" srcId="{337986F0-E061-46E3-ABFE-760D7B6059F4}" destId="{273758B4-71CE-42E0-9915-0BFD96475DD9}" srcOrd="0" destOrd="0" presId="urn:microsoft.com/office/officeart/2005/8/layout/process1"/>
    <dgm:cxn modelId="{F8D278F1-B429-3E40-95EA-1EFD4A9E1AF2}"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EC247001-785E-114D-B051-E42B59CD04F6}" type="presOf" srcId="{A76B9FFA-0FCD-4A1D-9FB7-189CF47A114F}" destId="{05F17DF1-8182-47E0-A913-DA8B2CECD62B}" srcOrd="1" destOrd="0" presId="urn:microsoft.com/office/officeart/2005/8/layout/process1"/>
    <dgm:cxn modelId="{5F12E005-0EDD-DF4F-B6E5-DDECBEBE4A2F}" type="presOf" srcId="{D312B113-0257-4DD3-96C4-D673A01F7411}" destId="{5891D9E5-D840-4DF0-B94D-C8B95B502D60}" srcOrd="0" destOrd="0" presId="urn:microsoft.com/office/officeart/2005/8/layout/process1"/>
    <dgm:cxn modelId="{1349A007-0803-AA42-8EF7-F621D19A5C9A}" type="presOf" srcId="{082D6977-B34A-4145-9291-6564D19F7B82}" destId="{DDF31F74-ECC4-49F7-BA27-7F45148AB247}" srcOrd="0" destOrd="0" presId="urn:microsoft.com/office/officeart/2005/8/layout/process1"/>
    <dgm:cxn modelId="{B061822B-F17B-E64E-B9C2-E74DC163287F}" type="presOf" srcId="{DC30128B-2013-4C5E-A3F4-A9242CF9F796}" destId="{273758B4-71CE-42E0-9915-0BFD96475DD9}" srcOrd="1" destOrd="0" presId="urn:microsoft.com/office/officeart/2005/8/layout/process1"/>
    <dgm:cxn modelId="{C3289536-FC0D-114B-BE06-8A9DC7FD6E4E}" type="presOf" srcId="{F8B3F0B6-FA8E-46D2-AE74-05B82EBE7770}" destId="{4A433211-E46D-4716-8940-79F5B36BAF58}"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80589446-558E-0A40-A652-215FE9E3BE86}" type="presOf" srcId="{082D6977-B34A-4145-9291-6564D19F7B82}" destId="{0E3A90B1-151E-4BEC-9A97-C933DB970C9D}" srcOrd="1"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CCC13C56-3107-5041-8CD3-1CEC1A6901DE}" type="presOf" srcId="{AB4BF70F-C661-4829-BF06-5542016FC7DB}" destId="{7DCF3E84-36AB-4796-B048-7EF2DBDD639B}" srcOrd="0" destOrd="0" presId="urn:microsoft.com/office/officeart/2005/8/layout/process1"/>
    <dgm:cxn modelId="{33427980-6186-4445-8D9B-C4E4C372C2C0}" type="presOf" srcId="{13DCDC78-9ABC-4C2B-BB85-BA7587F8C72C}" destId="{CB7B2D68-FE1D-4A26-BC96-423E72AE5B60}" srcOrd="1"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5C84DE93-57BA-D143-83DE-AF640CE440D8}" type="presOf" srcId="{4E73DE8E-2276-463D-BDF5-14AFBBCA6152}" destId="{9C009237-29E4-4FEF-B3D1-D64C11C684C5}"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548CC7A2-75AA-D14A-BF65-EBCB77785625}" type="presOf" srcId="{A76B9FFA-0FCD-4A1D-9FB7-189CF47A114F}" destId="{91599DA3-F280-4BCD-A33B-7B9F70E5EA5C}" srcOrd="0" destOrd="0" presId="urn:microsoft.com/office/officeart/2005/8/layout/process1"/>
    <dgm:cxn modelId="{AF5D58B0-ACD6-8B4D-9A92-44295C06451A}" type="presOf" srcId="{13DCDC78-9ABC-4C2B-BB85-BA7587F8C72C}" destId="{BEB5A5AA-1170-454A-9AE6-B9553F3621D3}" srcOrd="0" destOrd="0" presId="urn:microsoft.com/office/officeart/2005/8/layout/process1"/>
    <dgm:cxn modelId="{B89708C1-E9CF-4F4E-8721-E5B4C8D38E11}" type="presOf" srcId="{1105B071-F006-43B3-AD85-E222EB99B6B3}" destId="{1DF55FE8-2C7F-41CC-807E-28915C04FFED}" srcOrd="0" destOrd="0" presId="urn:microsoft.com/office/officeart/2005/8/layout/process1"/>
    <dgm:cxn modelId="{DCABCECB-C33C-CD46-BC25-29FB93DFD0A4}" type="presOf" srcId="{596C05E7-BE8E-4B5F-8EF9-0844255BDE3C}" destId="{CE148838-629F-49FF-90FF-6B1280789278}" srcOrd="0" destOrd="0" presId="urn:microsoft.com/office/officeart/2005/8/layout/process1"/>
    <dgm:cxn modelId="{E36FCCD4-CA43-9A49-B66C-C46527B18D72}" type="presOf" srcId="{DC30128B-2013-4C5E-A3F4-A9242CF9F796}" destId="{337986F0-E061-46E3-ABFE-760D7B6059F4}" srcOrd="0" destOrd="0" presId="urn:microsoft.com/office/officeart/2005/8/layout/process1"/>
    <dgm:cxn modelId="{A2911687-9ED7-B040-B995-F5899359D5A5}" type="presParOf" srcId="{9C009237-29E4-4FEF-B3D1-D64C11C684C5}" destId="{7DCF3E84-36AB-4796-B048-7EF2DBDD639B}" srcOrd="0" destOrd="0" presId="urn:microsoft.com/office/officeart/2005/8/layout/process1"/>
    <dgm:cxn modelId="{F98A5918-1D27-B943-9542-06920FD0F65F}" type="presParOf" srcId="{9C009237-29E4-4FEF-B3D1-D64C11C684C5}" destId="{91599DA3-F280-4BCD-A33B-7B9F70E5EA5C}" srcOrd="1" destOrd="0" presId="urn:microsoft.com/office/officeart/2005/8/layout/process1"/>
    <dgm:cxn modelId="{B4C826E2-73F4-9547-AB30-7BF141717B69}" type="presParOf" srcId="{91599DA3-F280-4BCD-A33B-7B9F70E5EA5C}" destId="{05F17DF1-8182-47E0-A913-DA8B2CECD62B}" srcOrd="0" destOrd="0" presId="urn:microsoft.com/office/officeart/2005/8/layout/process1"/>
    <dgm:cxn modelId="{57E135D9-257C-EA42-B831-6EDE33911D8B}" type="presParOf" srcId="{9C009237-29E4-4FEF-B3D1-D64C11C684C5}" destId="{4A433211-E46D-4716-8940-79F5B36BAF58}" srcOrd="2" destOrd="0" presId="urn:microsoft.com/office/officeart/2005/8/layout/process1"/>
    <dgm:cxn modelId="{8C6786BB-BF32-2A41-A05F-66A0B0153FE3}" type="presParOf" srcId="{9C009237-29E4-4FEF-B3D1-D64C11C684C5}" destId="{DDF31F74-ECC4-49F7-BA27-7F45148AB247}" srcOrd="3" destOrd="0" presId="urn:microsoft.com/office/officeart/2005/8/layout/process1"/>
    <dgm:cxn modelId="{FFC706DD-309F-A443-B02E-ED8B1978192D}" type="presParOf" srcId="{DDF31F74-ECC4-49F7-BA27-7F45148AB247}" destId="{0E3A90B1-151E-4BEC-9A97-C933DB970C9D}" srcOrd="0" destOrd="0" presId="urn:microsoft.com/office/officeart/2005/8/layout/process1"/>
    <dgm:cxn modelId="{A0E8E22D-561F-9B44-9622-E105BE2AF199}" type="presParOf" srcId="{9C009237-29E4-4FEF-B3D1-D64C11C684C5}" destId="{1DF55FE8-2C7F-41CC-807E-28915C04FFED}" srcOrd="4" destOrd="0" presId="urn:microsoft.com/office/officeart/2005/8/layout/process1"/>
    <dgm:cxn modelId="{2515C8FE-E3BA-4C4D-8C0F-58FBF5C38B98}" type="presParOf" srcId="{9C009237-29E4-4FEF-B3D1-D64C11C684C5}" destId="{BEB5A5AA-1170-454A-9AE6-B9553F3621D3}" srcOrd="5" destOrd="0" presId="urn:microsoft.com/office/officeart/2005/8/layout/process1"/>
    <dgm:cxn modelId="{DA78FB54-019B-A744-8494-5D9C222A23BF}" type="presParOf" srcId="{BEB5A5AA-1170-454A-9AE6-B9553F3621D3}" destId="{CB7B2D68-FE1D-4A26-BC96-423E72AE5B60}" srcOrd="0" destOrd="0" presId="urn:microsoft.com/office/officeart/2005/8/layout/process1"/>
    <dgm:cxn modelId="{4EED3575-94A2-7C40-A720-495CE6D0992A}" type="presParOf" srcId="{9C009237-29E4-4FEF-B3D1-D64C11C684C5}" destId="{CE148838-629F-49FF-90FF-6B1280789278}" srcOrd="6" destOrd="0" presId="urn:microsoft.com/office/officeart/2005/8/layout/process1"/>
    <dgm:cxn modelId="{29ECD1FA-A14F-A343-8129-85F59CD39BF6}" type="presParOf" srcId="{9C009237-29E4-4FEF-B3D1-D64C11C684C5}" destId="{337986F0-E061-46E3-ABFE-760D7B6059F4}" srcOrd="7" destOrd="0" presId="urn:microsoft.com/office/officeart/2005/8/layout/process1"/>
    <dgm:cxn modelId="{97DE3C61-B089-F74B-99FC-F1262E7042A5}" type="presParOf" srcId="{337986F0-E061-46E3-ABFE-760D7B6059F4}" destId="{273758B4-71CE-42E0-9915-0BFD96475DD9}" srcOrd="0" destOrd="0" presId="urn:microsoft.com/office/officeart/2005/8/layout/process1"/>
    <dgm:cxn modelId="{41DDC3EE-1872-CD43-A847-40A362DC679F}"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EC247001-785E-114D-B051-E42B59CD04F6}" type="presOf" srcId="{A76B9FFA-0FCD-4A1D-9FB7-189CF47A114F}" destId="{05F17DF1-8182-47E0-A913-DA8B2CECD62B}" srcOrd="1" destOrd="0" presId="urn:microsoft.com/office/officeart/2005/8/layout/process1"/>
    <dgm:cxn modelId="{5F12E005-0EDD-DF4F-B6E5-DDECBEBE4A2F}" type="presOf" srcId="{D312B113-0257-4DD3-96C4-D673A01F7411}" destId="{5891D9E5-D840-4DF0-B94D-C8B95B502D60}" srcOrd="0" destOrd="0" presId="urn:microsoft.com/office/officeart/2005/8/layout/process1"/>
    <dgm:cxn modelId="{1349A007-0803-AA42-8EF7-F621D19A5C9A}" type="presOf" srcId="{082D6977-B34A-4145-9291-6564D19F7B82}" destId="{DDF31F74-ECC4-49F7-BA27-7F45148AB247}" srcOrd="0" destOrd="0" presId="urn:microsoft.com/office/officeart/2005/8/layout/process1"/>
    <dgm:cxn modelId="{B061822B-F17B-E64E-B9C2-E74DC163287F}" type="presOf" srcId="{DC30128B-2013-4C5E-A3F4-A9242CF9F796}" destId="{273758B4-71CE-42E0-9915-0BFD96475DD9}" srcOrd="1" destOrd="0" presId="urn:microsoft.com/office/officeart/2005/8/layout/process1"/>
    <dgm:cxn modelId="{C3289536-FC0D-114B-BE06-8A9DC7FD6E4E}" type="presOf" srcId="{F8B3F0B6-FA8E-46D2-AE74-05B82EBE7770}" destId="{4A433211-E46D-4716-8940-79F5B36BAF58}"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80589446-558E-0A40-A652-215FE9E3BE86}" type="presOf" srcId="{082D6977-B34A-4145-9291-6564D19F7B82}" destId="{0E3A90B1-151E-4BEC-9A97-C933DB970C9D}" srcOrd="1"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CCC13C56-3107-5041-8CD3-1CEC1A6901DE}" type="presOf" srcId="{AB4BF70F-C661-4829-BF06-5542016FC7DB}" destId="{7DCF3E84-36AB-4796-B048-7EF2DBDD639B}" srcOrd="0" destOrd="0" presId="urn:microsoft.com/office/officeart/2005/8/layout/process1"/>
    <dgm:cxn modelId="{33427980-6186-4445-8D9B-C4E4C372C2C0}" type="presOf" srcId="{13DCDC78-9ABC-4C2B-BB85-BA7587F8C72C}" destId="{CB7B2D68-FE1D-4A26-BC96-423E72AE5B60}" srcOrd="1"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5C84DE93-57BA-D143-83DE-AF640CE440D8}" type="presOf" srcId="{4E73DE8E-2276-463D-BDF5-14AFBBCA6152}" destId="{9C009237-29E4-4FEF-B3D1-D64C11C684C5}"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548CC7A2-75AA-D14A-BF65-EBCB77785625}" type="presOf" srcId="{A76B9FFA-0FCD-4A1D-9FB7-189CF47A114F}" destId="{91599DA3-F280-4BCD-A33B-7B9F70E5EA5C}" srcOrd="0" destOrd="0" presId="urn:microsoft.com/office/officeart/2005/8/layout/process1"/>
    <dgm:cxn modelId="{AF5D58B0-ACD6-8B4D-9A92-44295C06451A}" type="presOf" srcId="{13DCDC78-9ABC-4C2B-BB85-BA7587F8C72C}" destId="{BEB5A5AA-1170-454A-9AE6-B9553F3621D3}" srcOrd="0" destOrd="0" presId="urn:microsoft.com/office/officeart/2005/8/layout/process1"/>
    <dgm:cxn modelId="{B89708C1-E9CF-4F4E-8721-E5B4C8D38E11}" type="presOf" srcId="{1105B071-F006-43B3-AD85-E222EB99B6B3}" destId="{1DF55FE8-2C7F-41CC-807E-28915C04FFED}" srcOrd="0" destOrd="0" presId="urn:microsoft.com/office/officeart/2005/8/layout/process1"/>
    <dgm:cxn modelId="{DCABCECB-C33C-CD46-BC25-29FB93DFD0A4}" type="presOf" srcId="{596C05E7-BE8E-4B5F-8EF9-0844255BDE3C}" destId="{CE148838-629F-49FF-90FF-6B1280789278}" srcOrd="0" destOrd="0" presId="urn:microsoft.com/office/officeart/2005/8/layout/process1"/>
    <dgm:cxn modelId="{E36FCCD4-CA43-9A49-B66C-C46527B18D72}" type="presOf" srcId="{DC30128B-2013-4C5E-A3F4-A9242CF9F796}" destId="{337986F0-E061-46E3-ABFE-760D7B6059F4}" srcOrd="0" destOrd="0" presId="urn:microsoft.com/office/officeart/2005/8/layout/process1"/>
    <dgm:cxn modelId="{A2911687-9ED7-B040-B995-F5899359D5A5}" type="presParOf" srcId="{9C009237-29E4-4FEF-B3D1-D64C11C684C5}" destId="{7DCF3E84-36AB-4796-B048-7EF2DBDD639B}" srcOrd="0" destOrd="0" presId="urn:microsoft.com/office/officeart/2005/8/layout/process1"/>
    <dgm:cxn modelId="{F98A5918-1D27-B943-9542-06920FD0F65F}" type="presParOf" srcId="{9C009237-29E4-4FEF-B3D1-D64C11C684C5}" destId="{91599DA3-F280-4BCD-A33B-7B9F70E5EA5C}" srcOrd="1" destOrd="0" presId="urn:microsoft.com/office/officeart/2005/8/layout/process1"/>
    <dgm:cxn modelId="{B4C826E2-73F4-9547-AB30-7BF141717B69}" type="presParOf" srcId="{91599DA3-F280-4BCD-A33B-7B9F70E5EA5C}" destId="{05F17DF1-8182-47E0-A913-DA8B2CECD62B}" srcOrd="0" destOrd="0" presId="urn:microsoft.com/office/officeart/2005/8/layout/process1"/>
    <dgm:cxn modelId="{57E135D9-257C-EA42-B831-6EDE33911D8B}" type="presParOf" srcId="{9C009237-29E4-4FEF-B3D1-D64C11C684C5}" destId="{4A433211-E46D-4716-8940-79F5B36BAF58}" srcOrd="2" destOrd="0" presId="urn:microsoft.com/office/officeart/2005/8/layout/process1"/>
    <dgm:cxn modelId="{8C6786BB-BF32-2A41-A05F-66A0B0153FE3}" type="presParOf" srcId="{9C009237-29E4-4FEF-B3D1-D64C11C684C5}" destId="{DDF31F74-ECC4-49F7-BA27-7F45148AB247}" srcOrd="3" destOrd="0" presId="urn:microsoft.com/office/officeart/2005/8/layout/process1"/>
    <dgm:cxn modelId="{FFC706DD-309F-A443-B02E-ED8B1978192D}" type="presParOf" srcId="{DDF31F74-ECC4-49F7-BA27-7F45148AB247}" destId="{0E3A90B1-151E-4BEC-9A97-C933DB970C9D}" srcOrd="0" destOrd="0" presId="urn:microsoft.com/office/officeart/2005/8/layout/process1"/>
    <dgm:cxn modelId="{A0E8E22D-561F-9B44-9622-E105BE2AF199}" type="presParOf" srcId="{9C009237-29E4-4FEF-B3D1-D64C11C684C5}" destId="{1DF55FE8-2C7F-41CC-807E-28915C04FFED}" srcOrd="4" destOrd="0" presId="urn:microsoft.com/office/officeart/2005/8/layout/process1"/>
    <dgm:cxn modelId="{2515C8FE-E3BA-4C4D-8C0F-58FBF5C38B98}" type="presParOf" srcId="{9C009237-29E4-4FEF-B3D1-D64C11C684C5}" destId="{BEB5A5AA-1170-454A-9AE6-B9553F3621D3}" srcOrd="5" destOrd="0" presId="urn:microsoft.com/office/officeart/2005/8/layout/process1"/>
    <dgm:cxn modelId="{DA78FB54-019B-A744-8494-5D9C222A23BF}" type="presParOf" srcId="{BEB5A5AA-1170-454A-9AE6-B9553F3621D3}" destId="{CB7B2D68-FE1D-4A26-BC96-423E72AE5B60}" srcOrd="0" destOrd="0" presId="urn:microsoft.com/office/officeart/2005/8/layout/process1"/>
    <dgm:cxn modelId="{4EED3575-94A2-7C40-A720-495CE6D0992A}" type="presParOf" srcId="{9C009237-29E4-4FEF-B3D1-D64C11C684C5}" destId="{CE148838-629F-49FF-90FF-6B1280789278}" srcOrd="6" destOrd="0" presId="urn:microsoft.com/office/officeart/2005/8/layout/process1"/>
    <dgm:cxn modelId="{29ECD1FA-A14F-A343-8129-85F59CD39BF6}" type="presParOf" srcId="{9C009237-29E4-4FEF-B3D1-D64C11C684C5}" destId="{337986F0-E061-46E3-ABFE-760D7B6059F4}" srcOrd="7" destOrd="0" presId="urn:microsoft.com/office/officeart/2005/8/layout/process1"/>
    <dgm:cxn modelId="{97DE3C61-B089-F74B-99FC-F1262E7042A5}" type="presParOf" srcId="{337986F0-E061-46E3-ABFE-760D7B6059F4}" destId="{273758B4-71CE-42E0-9915-0BFD96475DD9}" srcOrd="0" destOrd="0" presId="urn:microsoft.com/office/officeart/2005/8/layout/process1"/>
    <dgm:cxn modelId="{41DDC3EE-1872-CD43-A847-40A362DC679F}"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708B3302-C052-9341-817D-1C9066A1927E}" type="presOf" srcId="{596C05E7-BE8E-4B5F-8EF9-0844255BDE3C}" destId="{CE148838-629F-49FF-90FF-6B1280789278}" srcOrd="0" destOrd="0" presId="urn:microsoft.com/office/officeart/2005/8/layout/process1"/>
    <dgm:cxn modelId="{7774CA19-C981-5042-8092-B2164DBC2A97}" type="presOf" srcId="{1105B071-F006-43B3-AD85-E222EB99B6B3}" destId="{1DF55FE8-2C7F-41CC-807E-28915C04FFED}"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AD1D2C70-FA67-3645-913C-FEF8669DE274}" type="presOf" srcId="{F8B3F0B6-FA8E-46D2-AE74-05B82EBE7770}" destId="{4A433211-E46D-4716-8940-79F5B36BAF58}"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F43A2955-F4A6-E249-BE04-05531671EBBC}" type="presOf" srcId="{AB4BF70F-C661-4829-BF06-5542016FC7DB}" destId="{7DCF3E84-36AB-4796-B048-7EF2DBDD639B}" srcOrd="0" destOrd="0" presId="urn:microsoft.com/office/officeart/2005/8/layout/process1"/>
    <dgm:cxn modelId="{2AC77779-A151-AD42-B4F3-18DA008A3646}" type="presOf" srcId="{13DCDC78-9ABC-4C2B-BB85-BA7587F8C72C}" destId="{CB7B2D68-FE1D-4A26-BC96-423E72AE5B60}" srcOrd="1" destOrd="0" presId="urn:microsoft.com/office/officeart/2005/8/layout/process1"/>
    <dgm:cxn modelId="{D271BD7C-EB2C-AC4E-BA8F-3E4BF5E99D62}" type="presOf" srcId="{082D6977-B34A-4145-9291-6564D19F7B82}" destId="{DDF31F74-ECC4-49F7-BA27-7F45148AB247}"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BEA37D9A-DCC2-5E48-A612-930A2378672C}" type="presOf" srcId="{A76B9FFA-0FCD-4A1D-9FB7-189CF47A114F}" destId="{05F17DF1-8182-47E0-A913-DA8B2CECD62B}" srcOrd="1"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51C9E79F-2152-F94B-8042-9D011A47F4A8}" type="presOf" srcId="{13DCDC78-9ABC-4C2B-BB85-BA7587F8C72C}" destId="{BEB5A5AA-1170-454A-9AE6-B9553F3621D3}" srcOrd="0" destOrd="0" presId="urn:microsoft.com/office/officeart/2005/8/layout/process1"/>
    <dgm:cxn modelId="{486ABEA3-CB7C-1348-BF62-8A7EF0796EFD}" type="presOf" srcId="{DC30128B-2013-4C5E-A3F4-A9242CF9F796}" destId="{337986F0-E061-46E3-ABFE-760D7B6059F4}" srcOrd="0" destOrd="0" presId="urn:microsoft.com/office/officeart/2005/8/layout/process1"/>
    <dgm:cxn modelId="{FAB17CC0-6D98-8442-9E76-57CE68EE74A5}" type="presOf" srcId="{4E73DE8E-2276-463D-BDF5-14AFBBCA6152}" destId="{9C009237-29E4-4FEF-B3D1-D64C11C684C5}" srcOrd="0" destOrd="0" presId="urn:microsoft.com/office/officeart/2005/8/layout/process1"/>
    <dgm:cxn modelId="{531B88CD-FF8B-4840-8881-D106B0E3FC17}" type="presOf" srcId="{082D6977-B34A-4145-9291-6564D19F7B82}" destId="{0E3A90B1-151E-4BEC-9A97-C933DB970C9D}" srcOrd="1" destOrd="0" presId="urn:microsoft.com/office/officeart/2005/8/layout/process1"/>
    <dgm:cxn modelId="{76FA66E1-E4B8-B54A-B003-4B42D5671E68}" type="presOf" srcId="{D312B113-0257-4DD3-96C4-D673A01F7411}" destId="{5891D9E5-D840-4DF0-B94D-C8B95B502D60}" srcOrd="0" destOrd="0" presId="urn:microsoft.com/office/officeart/2005/8/layout/process1"/>
    <dgm:cxn modelId="{B467E4E8-4D09-F54B-9893-E7522B7DB25B}" type="presOf" srcId="{DC30128B-2013-4C5E-A3F4-A9242CF9F796}" destId="{273758B4-71CE-42E0-9915-0BFD96475DD9}" srcOrd="1" destOrd="0" presId="urn:microsoft.com/office/officeart/2005/8/layout/process1"/>
    <dgm:cxn modelId="{A85F8EF2-C813-6040-A842-6F0E67BF759F}" type="presOf" srcId="{A76B9FFA-0FCD-4A1D-9FB7-189CF47A114F}" destId="{91599DA3-F280-4BCD-A33B-7B9F70E5EA5C}" srcOrd="0" destOrd="0" presId="urn:microsoft.com/office/officeart/2005/8/layout/process1"/>
    <dgm:cxn modelId="{10381B81-5D2C-A049-B178-9F38BC88ECAC}" type="presParOf" srcId="{9C009237-29E4-4FEF-B3D1-D64C11C684C5}" destId="{7DCF3E84-36AB-4796-B048-7EF2DBDD639B}" srcOrd="0" destOrd="0" presId="urn:microsoft.com/office/officeart/2005/8/layout/process1"/>
    <dgm:cxn modelId="{A110C337-B2D0-FA4F-A721-A4BF5943C036}" type="presParOf" srcId="{9C009237-29E4-4FEF-B3D1-D64C11C684C5}" destId="{91599DA3-F280-4BCD-A33B-7B9F70E5EA5C}" srcOrd="1" destOrd="0" presId="urn:microsoft.com/office/officeart/2005/8/layout/process1"/>
    <dgm:cxn modelId="{8792E7B0-44DE-4248-B93A-F244A48B6410}" type="presParOf" srcId="{91599DA3-F280-4BCD-A33B-7B9F70E5EA5C}" destId="{05F17DF1-8182-47E0-A913-DA8B2CECD62B}" srcOrd="0" destOrd="0" presId="urn:microsoft.com/office/officeart/2005/8/layout/process1"/>
    <dgm:cxn modelId="{CF781828-2A55-7C4D-95B8-2FFB9120127B}" type="presParOf" srcId="{9C009237-29E4-4FEF-B3D1-D64C11C684C5}" destId="{4A433211-E46D-4716-8940-79F5B36BAF58}" srcOrd="2" destOrd="0" presId="urn:microsoft.com/office/officeart/2005/8/layout/process1"/>
    <dgm:cxn modelId="{11CB5017-486B-8F45-824C-A8FF0BC3A653}" type="presParOf" srcId="{9C009237-29E4-4FEF-B3D1-D64C11C684C5}" destId="{DDF31F74-ECC4-49F7-BA27-7F45148AB247}" srcOrd="3" destOrd="0" presId="urn:microsoft.com/office/officeart/2005/8/layout/process1"/>
    <dgm:cxn modelId="{6777672E-D62A-DA4D-8240-FC8E2E54BF1A}" type="presParOf" srcId="{DDF31F74-ECC4-49F7-BA27-7F45148AB247}" destId="{0E3A90B1-151E-4BEC-9A97-C933DB970C9D}" srcOrd="0" destOrd="0" presId="urn:microsoft.com/office/officeart/2005/8/layout/process1"/>
    <dgm:cxn modelId="{C5EC1D8F-8869-5042-9F48-74BEDB2376D0}" type="presParOf" srcId="{9C009237-29E4-4FEF-B3D1-D64C11C684C5}" destId="{1DF55FE8-2C7F-41CC-807E-28915C04FFED}" srcOrd="4" destOrd="0" presId="urn:microsoft.com/office/officeart/2005/8/layout/process1"/>
    <dgm:cxn modelId="{AD4A0F0E-1ADD-444A-BA4B-8A99996D7087}" type="presParOf" srcId="{9C009237-29E4-4FEF-B3D1-D64C11C684C5}" destId="{BEB5A5AA-1170-454A-9AE6-B9553F3621D3}" srcOrd="5" destOrd="0" presId="urn:microsoft.com/office/officeart/2005/8/layout/process1"/>
    <dgm:cxn modelId="{8C00AC41-9978-D847-A6A6-53235227B673}" type="presParOf" srcId="{BEB5A5AA-1170-454A-9AE6-B9553F3621D3}" destId="{CB7B2D68-FE1D-4A26-BC96-423E72AE5B60}" srcOrd="0" destOrd="0" presId="urn:microsoft.com/office/officeart/2005/8/layout/process1"/>
    <dgm:cxn modelId="{B9A17078-7327-0B41-8D7F-8981FB95FECC}" type="presParOf" srcId="{9C009237-29E4-4FEF-B3D1-D64C11C684C5}" destId="{CE148838-629F-49FF-90FF-6B1280789278}" srcOrd="6" destOrd="0" presId="urn:microsoft.com/office/officeart/2005/8/layout/process1"/>
    <dgm:cxn modelId="{7A4F779D-C72D-1D41-8F69-888D31A1E8EE}" type="presParOf" srcId="{9C009237-29E4-4FEF-B3D1-D64C11C684C5}" destId="{337986F0-E061-46E3-ABFE-760D7B6059F4}" srcOrd="7" destOrd="0" presId="urn:microsoft.com/office/officeart/2005/8/layout/process1"/>
    <dgm:cxn modelId="{8205096C-8842-164B-8D6C-8B0C5FDBC889}" type="presParOf" srcId="{337986F0-E061-46E3-ABFE-760D7B6059F4}" destId="{273758B4-71CE-42E0-9915-0BFD96475DD9}" srcOrd="0" destOrd="0" presId="urn:microsoft.com/office/officeart/2005/8/layout/process1"/>
    <dgm:cxn modelId="{719D3F3B-E84A-2A45-9B01-CAFB8B43D0A4}"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D9DBE1"/>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708B3302-C052-9341-817D-1C9066A1927E}" type="presOf" srcId="{596C05E7-BE8E-4B5F-8EF9-0844255BDE3C}" destId="{CE148838-629F-49FF-90FF-6B1280789278}" srcOrd="0" destOrd="0" presId="urn:microsoft.com/office/officeart/2005/8/layout/process1"/>
    <dgm:cxn modelId="{7774CA19-C981-5042-8092-B2164DBC2A97}" type="presOf" srcId="{1105B071-F006-43B3-AD85-E222EB99B6B3}" destId="{1DF55FE8-2C7F-41CC-807E-28915C04FFED}"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AD1D2C70-FA67-3645-913C-FEF8669DE274}" type="presOf" srcId="{F8B3F0B6-FA8E-46D2-AE74-05B82EBE7770}" destId="{4A433211-E46D-4716-8940-79F5B36BAF58}"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F43A2955-F4A6-E249-BE04-05531671EBBC}" type="presOf" srcId="{AB4BF70F-C661-4829-BF06-5542016FC7DB}" destId="{7DCF3E84-36AB-4796-B048-7EF2DBDD639B}" srcOrd="0" destOrd="0" presId="urn:microsoft.com/office/officeart/2005/8/layout/process1"/>
    <dgm:cxn modelId="{2AC77779-A151-AD42-B4F3-18DA008A3646}" type="presOf" srcId="{13DCDC78-9ABC-4C2B-BB85-BA7587F8C72C}" destId="{CB7B2D68-FE1D-4A26-BC96-423E72AE5B60}" srcOrd="1" destOrd="0" presId="urn:microsoft.com/office/officeart/2005/8/layout/process1"/>
    <dgm:cxn modelId="{D271BD7C-EB2C-AC4E-BA8F-3E4BF5E99D62}" type="presOf" srcId="{082D6977-B34A-4145-9291-6564D19F7B82}" destId="{DDF31F74-ECC4-49F7-BA27-7F45148AB247}"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BEA37D9A-DCC2-5E48-A612-930A2378672C}" type="presOf" srcId="{A76B9FFA-0FCD-4A1D-9FB7-189CF47A114F}" destId="{05F17DF1-8182-47E0-A913-DA8B2CECD62B}" srcOrd="1"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51C9E79F-2152-F94B-8042-9D011A47F4A8}" type="presOf" srcId="{13DCDC78-9ABC-4C2B-BB85-BA7587F8C72C}" destId="{BEB5A5AA-1170-454A-9AE6-B9553F3621D3}" srcOrd="0" destOrd="0" presId="urn:microsoft.com/office/officeart/2005/8/layout/process1"/>
    <dgm:cxn modelId="{486ABEA3-CB7C-1348-BF62-8A7EF0796EFD}" type="presOf" srcId="{DC30128B-2013-4C5E-A3F4-A9242CF9F796}" destId="{337986F0-E061-46E3-ABFE-760D7B6059F4}" srcOrd="0" destOrd="0" presId="urn:microsoft.com/office/officeart/2005/8/layout/process1"/>
    <dgm:cxn modelId="{FAB17CC0-6D98-8442-9E76-57CE68EE74A5}" type="presOf" srcId="{4E73DE8E-2276-463D-BDF5-14AFBBCA6152}" destId="{9C009237-29E4-4FEF-B3D1-D64C11C684C5}" srcOrd="0" destOrd="0" presId="urn:microsoft.com/office/officeart/2005/8/layout/process1"/>
    <dgm:cxn modelId="{531B88CD-FF8B-4840-8881-D106B0E3FC17}" type="presOf" srcId="{082D6977-B34A-4145-9291-6564D19F7B82}" destId="{0E3A90B1-151E-4BEC-9A97-C933DB970C9D}" srcOrd="1" destOrd="0" presId="urn:microsoft.com/office/officeart/2005/8/layout/process1"/>
    <dgm:cxn modelId="{76FA66E1-E4B8-B54A-B003-4B42D5671E68}" type="presOf" srcId="{D312B113-0257-4DD3-96C4-D673A01F7411}" destId="{5891D9E5-D840-4DF0-B94D-C8B95B502D60}" srcOrd="0" destOrd="0" presId="urn:microsoft.com/office/officeart/2005/8/layout/process1"/>
    <dgm:cxn modelId="{B467E4E8-4D09-F54B-9893-E7522B7DB25B}" type="presOf" srcId="{DC30128B-2013-4C5E-A3F4-A9242CF9F796}" destId="{273758B4-71CE-42E0-9915-0BFD96475DD9}" srcOrd="1" destOrd="0" presId="urn:microsoft.com/office/officeart/2005/8/layout/process1"/>
    <dgm:cxn modelId="{A85F8EF2-C813-6040-A842-6F0E67BF759F}" type="presOf" srcId="{A76B9FFA-0FCD-4A1D-9FB7-189CF47A114F}" destId="{91599DA3-F280-4BCD-A33B-7B9F70E5EA5C}" srcOrd="0" destOrd="0" presId="urn:microsoft.com/office/officeart/2005/8/layout/process1"/>
    <dgm:cxn modelId="{10381B81-5D2C-A049-B178-9F38BC88ECAC}" type="presParOf" srcId="{9C009237-29E4-4FEF-B3D1-D64C11C684C5}" destId="{7DCF3E84-36AB-4796-B048-7EF2DBDD639B}" srcOrd="0" destOrd="0" presId="urn:microsoft.com/office/officeart/2005/8/layout/process1"/>
    <dgm:cxn modelId="{A110C337-B2D0-FA4F-A721-A4BF5943C036}" type="presParOf" srcId="{9C009237-29E4-4FEF-B3D1-D64C11C684C5}" destId="{91599DA3-F280-4BCD-A33B-7B9F70E5EA5C}" srcOrd="1" destOrd="0" presId="urn:microsoft.com/office/officeart/2005/8/layout/process1"/>
    <dgm:cxn modelId="{8792E7B0-44DE-4248-B93A-F244A48B6410}" type="presParOf" srcId="{91599DA3-F280-4BCD-A33B-7B9F70E5EA5C}" destId="{05F17DF1-8182-47E0-A913-DA8B2CECD62B}" srcOrd="0" destOrd="0" presId="urn:microsoft.com/office/officeart/2005/8/layout/process1"/>
    <dgm:cxn modelId="{CF781828-2A55-7C4D-95B8-2FFB9120127B}" type="presParOf" srcId="{9C009237-29E4-4FEF-B3D1-D64C11C684C5}" destId="{4A433211-E46D-4716-8940-79F5B36BAF58}" srcOrd="2" destOrd="0" presId="urn:microsoft.com/office/officeart/2005/8/layout/process1"/>
    <dgm:cxn modelId="{11CB5017-486B-8F45-824C-A8FF0BC3A653}" type="presParOf" srcId="{9C009237-29E4-4FEF-B3D1-D64C11C684C5}" destId="{DDF31F74-ECC4-49F7-BA27-7F45148AB247}" srcOrd="3" destOrd="0" presId="urn:microsoft.com/office/officeart/2005/8/layout/process1"/>
    <dgm:cxn modelId="{6777672E-D62A-DA4D-8240-FC8E2E54BF1A}" type="presParOf" srcId="{DDF31F74-ECC4-49F7-BA27-7F45148AB247}" destId="{0E3A90B1-151E-4BEC-9A97-C933DB970C9D}" srcOrd="0" destOrd="0" presId="urn:microsoft.com/office/officeart/2005/8/layout/process1"/>
    <dgm:cxn modelId="{C5EC1D8F-8869-5042-9F48-74BEDB2376D0}" type="presParOf" srcId="{9C009237-29E4-4FEF-B3D1-D64C11C684C5}" destId="{1DF55FE8-2C7F-41CC-807E-28915C04FFED}" srcOrd="4" destOrd="0" presId="urn:microsoft.com/office/officeart/2005/8/layout/process1"/>
    <dgm:cxn modelId="{AD4A0F0E-1ADD-444A-BA4B-8A99996D7087}" type="presParOf" srcId="{9C009237-29E4-4FEF-B3D1-D64C11C684C5}" destId="{BEB5A5AA-1170-454A-9AE6-B9553F3621D3}" srcOrd="5" destOrd="0" presId="urn:microsoft.com/office/officeart/2005/8/layout/process1"/>
    <dgm:cxn modelId="{8C00AC41-9978-D847-A6A6-53235227B673}" type="presParOf" srcId="{BEB5A5AA-1170-454A-9AE6-B9553F3621D3}" destId="{CB7B2D68-FE1D-4A26-BC96-423E72AE5B60}" srcOrd="0" destOrd="0" presId="urn:microsoft.com/office/officeart/2005/8/layout/process1"/>
    <dgm:cxn modelId="{B9A17078-7327-0B41-8D7F-8981FB95FECC}" type="presParOf" srcId="{9C009237-29E4-4FEF-B3D1-D64C11C684C5}" destId="{CE148838-629F-49FF-90FF-6B1280789278}" srcOrd="6" destOrd="0" presId="urn:microsoft.com/office/officeart/2005/8/layout/process1"/>
    <dgm:cxn modelId="{7A4F779D-C72D-1D41-8F69-888D31A1E8EE}" type="presParOf" srcId="{9C009237-29E4-4FEF-B3D1-D64C11C684C5}" destId="{337986F0-E061-46E3-ABFE-760D7B6059F4}" srcOrd="7" destOrd="0" presId="urn:microsoft.com/office/officeart/2005/8/layout/process1"/>
    <dgm:cxn modelId="{8205096C-8842-164B-8D6C-8B0C5FDBC889}" type="presParOf" srcId="{337986F0-E061-46E3-ABFE-760D7B6059F4}" destId="{273758B4-71CE-42E0-9915-0BFD96475DD9}" srcOrd="0" destOrd="0" presId="urn:microsoft.com/office/officeart/2005/8/layout/process1"/>
    <dgm:cxn modelId="{719D3F3B-E84A-2A45-9B01-CAFB8B43D0A4}"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7E3F1EB-6882-4A5B-A604-384BFC57CD7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0E664220-CC76-4FF2-A5BA-FF1E0D6F72E0}">
      <dgm:prSet phldrT="[Texto]" custT="1"/>
      <dgm:spPr/>
      <dgm:t>
        <a:bodyPr/>
        <a:lstStyle/>
        <a:p>
          <a:r>
            <a:rPr lang="es-ES" sz="1600" b="1" dirty="0">
              <a:latin typeface="Calibri" panose="020F0502020204030204" pitchFamily="34" charset="0"/>
              <a:cs typeface="Calibri" panose="020F0502020204030204" pitchFamily="34" charset="0"/>
            </a:rPr>
            <a:t>Sigma 1</a:t>
          </a:r>
          <a:endParaRPr lang="es-PE" sz="1600" b="1" dirty="0">
            <a:latin typeface="Calibri" panose="020F0502020204030204" pitchFamily="34" charset="0"/>
            <a:cs typeface="Calibri" panose="020F0502020204030204" pitchFamily="34" charset="0"/>
          </a:endParaRPr>
        </a:p>
      </dgm:t>
    </dgm:pt>
    <dgm:pt modelId="{63565A10-81F4-4C48-ABBA-D849941283FA}" type="parTrans" cxnId="{5594B088-7939-4794-B0A0-E5D82165A400}">
      <dgm:prSet/>
      <dgm:spPr/>
      <dgm:t>
        <a:bodyPr/>
        <a:lstStyle/>
        <a:p>
          <a:endParaRPr lang="es-PE" sz="1600">
            <a:latin typeface="Calibri" panose="020F0502020204030204" pitchFamily="34" charset="0"/>
            <a:cs typeface="Calibri" panose="020F0502020204030204" pitchFamily="34" charset="0"/>
          </a:endParaRPr>
        </a:p>
      </dgm:t>
    </dgm:pt>
    <dgm:pt modelId="{784DB4F3-D11C-44FB-A6A9-BD6775943E5B}" type="sibTrans" cxnId="{5594B088-7939-4794-B0A0-E5D82165A400}">
      <dgm:prSet/>
      <dgm:spPr/>
      <dgm:t>
        <a:bodyPr/>
        <a:lstStyle/>
        <a:p>
          <a:endParaRPr lang="es-PE" sz="1600">
            <a:latin typeface="Calibri" panose="020F0502020204030204" pitchFamily="34" charset="0"/>
            <a:cs typeface="Calibri" panose="020F0502020204030204" pitchFamily="34" charset="0"/>
          </a:endParaRPr>
        </a:p>
      </dgm:t>
    </dgm:pt>
    <dgm:pt modelId="{D8CE2B98-9073-4A7A-81BF-80193BFCF5E7}">
      <dgm:prSet phldrT="[Texto]" custT="1"/>
      <dgm:spPr/>
      <dgm:t>
        <a:bodyPr/>
        <a:lstStyle/>
        <a:p>
          <a:r>
            <a:rPr lang="es-ES" sz="1600" dirty="0">
              <a:latin typeface="Calibri" panose="020F0502020204030204" pitchFamily="34" charset="0"/>
              <a:cs typeface="Calibri" panose="020F0502020204030204" pitchFamily="34" charset="0"/>
            </a:rPr>
            <a:t>Este nivel comprende hasta 690,000 DPMO, lo que significa que hay 690,000 defectos por cada millón de oportunidades. </a:t>
          </a:r>
          <a:endParaRPr lang="es-PE" sz="1600" dirty="0">
            <a:latin typeface="Calibri" panose="020F0502020204030204" pitchFamily="34" charset="0"/>
            <a:cs typeface="Calibri" panose="020F0502020204030204" pitchFamily="34" charset="0"/>
          </a:endParaRPr>
        </a:p>
      </dgm:t>
    </dgm:pt>
    <dgm:pt modelId="{3F40B9EE-C6AD-45FC-9A9D-D1B9C56812BF}" type="parTrans" cxnId="{9E134387-AFB1-47AA-9009-49F1267C7C28}">
      <dgm:prSet/>
      <dgm:spPr/>
      <dgm:t>
        <a:bodyPr/>
        <a:lstStyle/>
        <a:p>
          <a:endParaRPr lang="es-PE" sz="1600">
            <a:latin typeface="Calibri" panose="020F0502020204030204" pitchFamily="34" charset="0"/>
            <a:cs typeface="Calibri" panose="020F0502020204030204" pitchFamily="34" charset="0"/>
          </a:endParaRPr>
        </a:p>
      </dgm:t>
    </dgm:pt>
    <dgm:pt modelId="{B4458CD2-EE37-4653-B917-1F1A8A277FD1}" type="sibTrans" cxnId="{9E134387-AFB1-47AA-9009-49F1267C7C28}">
      <dgm:prSet/>
      <dgm:spPr/>
      <dgm:t>
        <a:bodyPr/>
        <a:lstStyle/>
        <a:p>
          <a:endParaRPr lang="es-PE" sz="1600">
            <a:latin typeface="Calibri" panose="020F0502020204030204" pitchFamily="34" charset="0"/>
            <a:cs typeface="Calibri" panose="020F0502020204030204" pitchFamily="34" charset="0"/>
          </a:endParaRPr>
        </a:p>
      </dgm:t>
    </dgm:pt>
    <dgm:pt modelId="{1D0A5CE4-7C2F-4041-8309-DABF04A6CC97}">
      <dgm:prSet phldrT="[Texto]" custT="1"/>
      <dgm:spPr/>
      <dgm:t>
        <a:bodyPr/>
        <a:lstStyle/>
        <a:p>
          <a:r>
            <a:rPr lang="es-ES" sz="1600" b="1" dirty="0">
              <a:latin typeface="Calibri" panose="020F0502020204030204" pitchFamily="34" charset="0"/>
              <a:cs typeface="Calibri" panose="020F0502020204030204" pitchFamily="34" charset="0"/>
            </a:rPr>
            <a:t>Sigma 2</a:t>
          </a:r>
          <a:endParaRPr lang="es-PE" sz="1600" b="1" dirty="0">
            <a:latin typeface="Calibri" panose="020F0502020204030204" pitchFamily="34" charset="0"/>
            <a:cs typeface="Calibri" panose="020F0502020204030204" pitchFamily="34" charset="0"/>
          </a:endParaRPr>
        </a:p>
      </dgm:t>
    </dgm:pt>
    <dgm:pt modelId="{BBB46940-47CC-42EF-8AF6-EEB57406BD13}" type="parTrans" cxnId="{C8E3B135-A8A8-4507-AEEB-88EDE274767A}">
      <dgm:prSet/>
      <dgm:spPr/>
      <dgm:t>
        <a:bodyPr/>
        <a:lstStyle/>
        <a:p>
          <a:endParaRPr lang="es-PE" sz="1600">
            <a:latin typeface="Calibri" panose="020F0502020204030204" pitchFamily="34" charset="0"/>
            <a:cs typeface="Calibri" panose="020F0502020204030204" pitchFamily="34" charset="0"/>
          </a:endParaRPr>
        </a:p>
      </dgm:t>
    </dgm:pt>
    <dgm:pt modelId="{054E3CA8-1B7A-4EA0-92A3-ACAC82E867E6}" type="sibTrans" cxnId="{C8E3B135-A8A8-4507-AEEB-88EDE274767A}">
      <dgm:prSet/>
      <dgm:spPr/>
      <dgm:t>
        <a:bodyPr/>
        <a:lstStyle/>
        <a:p>
          <a:endParaRPr lang="es-PE" sz="1600">
            <a:latin typeface="Calibri" panose="020F0502020204030204" pitchFamily="34" charset="0"/>
            <a:cs typeface="Calibri" panose="020F0502020204030204" pitchFamily="34" charset="0"/>
          </a:endParaRPr>
        </a:p>
      </dgm:t>
    </dgm:pt>
    <dgm:pt modelId="{36AC026B-F5A9-4AC1-9287-33FB1B66FC23}">
      <dgm:prSet phldrT="[Texto]" custT="1"/>
      <dgm:spPr/>
      <dgm:t>
        <a:bodyPr/>
        <a:lstStyle/>
        <a:p>
          <a:r>
            <a:rPr lang="es-ES" sz="1600" dirty="0">
              <a:latin typeface="Calibri" panose="020F0502020204030204" pitchFamily="34" charset="0"/>
              <a:cs typeface="Calibri" panose="020F0502020204030204" pitchFamily="34" charset="0"/>
            </a:rPr>
            <a:t>Este nivel comprende 308,537 DPMO. Es más eficiente que Sigma 1, pero todavía hay un número significativo de defectos. </a:t>
          </a:r>
          <a:endParaRPr lang="es-PE" sz="1600" dirty="0">
            <a:latin typeface="Calibri" panose="020F0502020204030204" pitchFamily="34" charset="0"/>
            <a:cs typeface="Calibri" panose="020F0502020204030204" pitchFamily="34" charset="0"/>
          </a:endParaRPr>
        </a:p>
      </dgm:t>
    </dgm:pt>
    <dgm:pt modelId="{77330B5C-2142-47E2-80C5-BAB88D9D1121}" type="parTrans" cxnId="{3F21AA1E-D27B-4A8F-B36B-73BD4616B868}">
      <dgm:prSet/>
      <dgm:spPr/>
      <dgm:t>
        <a:bodyPr/>
        <a:lstStyle/>
        <a:p>
          <a:endParaRPr lang="es-PE" sz="1600">
            <a:latin typeface="Calibri" panose="020F0502020204030204" pitchFamily="34" charset="0"/>
            <a:cs typeface="Calibri" panose="020F0502020204030204" pitchFamily="34" charset="0"/>
          </a:endParaRPr>
        </a:p>
      </dgm:t>
    </dgm:pt>
    <dgm:pt modelId="{E2917836-2E7E-4A87-AE40-A9746AAE0312}" type="sibTrans" cxnId="{3F21AA1E-D27B-4A8F-B36B-73BD4616B868}">
      <dgm:prSet/>
      <dgm:spPr/>
      <dgm:t>
        <a:bodyPr/>
        <a:lstStyle/>
        <a:p>
          <a:endParaRPr lang="es-PE" sz="1600">
            <a:latin typeface="Calibri" panose="020F0502020204030204" pitchFamily="34" charset="0"/>
            <a:cs typeface="Calibri" panose="020F0502020204030204" pitchFamily="34" charset="0"/>
          </a:endParaRPr>
        </a:p>
      </dgm:t>
    </dgm:pt>
    <dgm:pt modelId="{C822580D-B055-459E-BCF3-A8FBB25FB78D}">
      <dgm:prSet phldrT="[Texto]" custT="1"/>
      <dgm:spPr/>
      <dgm:t>
        <a:bodyPr/>
        <a:lstStyle/>
        <a:p>
          <a:r>
            <a:rPr lang="es-ES" sz="1600" b="1" dirty="0">
              <a:latin typeface="Calibri" panose="020F0502020204030204" pitchFamily="34" charset="0"/>
              <a:cs typeface="Calibri" panose="020F0502020204030204" pitchFamily="34" charset="0"/>
            </a:rPr>
            <a:t>Sigma 3</a:t>
          </a:r>
          <a:endParaRPr lang="es-PE" sz="1600" b="1" dirty="0">
            <a:latin typeface="Calibri" panose="020F0502020204030204" pitchFamily="34" charset="0"/>
            <a:cs typeface="Calibri" panose="020F0502020204030204" pitchFamily="34" charset="0"/>
          </a:endParaRPr>
        </a:p>
      </dgm:t>
    </dgm:pt>
    <dgm:pt modelId="{5B2AF253-782D-40D8-9A77-8DB58C82D304}" type="parTrans" cxnId="{235AB02B-D785-4D43-8A32-259D463C33B8}">
      <dgm:prSet/>
      <dgm:spPr/>
      <dgm:t>
        <a:bodyPr/>
        <a:lstStyle/>
        <a:p>
          <a:endParaRPr lang="es-PE" sz="1600">
            <a:latin typeface="Calibri" panose="020F0502020204030204" pitchFamily="34" charset="0"/>
            <a:cs typeface="Calibri" panose="020F0502020204030204" pitchFamily="34" charset="0"/>
          </a:endParaRPr>
        </a:p>
      </dgm:t>
    </dgm:pt>
    <dgm:pt modelId="{5AE9209E-70EC-4545-8E12-F117ED5435D9}" type="sibTrans" cxnId="{235AB02B-D785-4D43-8A32-259D463C33B8}">
      <dgm:prSet/>
      <dgm:spPr/>
      <dgm:t>
        <a:bodyPr/>
        <a:lstStyle/>
        <a:p>
          <a:endParaRPr lang="es-PE" sz="1600">
            <a:latin typeface="Calibri" panose="020F0502020204030204" pitchFamily="34" charset="0"/>
            <a:cs typeface="Calibri" panose="020F0502020204030204" pitchFamily="34" charset="0"/>
          </a:endParaRPr>
        </a:p>
      </dgm:t>
    </dgm:pt>
    <dgm:pt modelId="{9D742511-9440-436F-B4BD-B74BE94B1E74}">
      <dgm:prSet phldrT="[Texto]" custT="1"/>
      <dgm:spPr/>
      <dgm:t>
        <a:bodyPr/>
        <a:lstStyle/>
        <a:p>
          <a:r>
            <a:rPr lang="es-ES" sz="1600" dirty="0">
              <a:latin typeface="Calibri" panose="020F0502020204030204" pitchFamily="34" charset="0"/>
              <a:cs typeface="Calibri" panose="020F0502020204030204" pitchFamily="34" charset="0"/>
            </a:rPr>
            <a:t>Este nivel comprende 66,807 DPMO. Es más eficiente que Sigma 2. </a:t>
          </a:r>
          <a:endParaRPr lang="es-PE" sz="1600" dirty="0">
            <a:latin typeface="Calibri" panose="020F0502020204030204" pitchFamily="34" charset="0"/>
            <a:cs typeface="Calibri" panose="020F0502020204030204" pitchFamily="34" charset="0"/>
          </a:endParaRPr>
        </a:p>
      </dgm:t>
    </dgm:pt>
    <dgm:pt modelId="{8F259E82-4679-43DA-9811-DD87C8709AD7}" type="parTrans" cxnId="{8A42176B-580B-4527-BB93-87F04AB4CECB}">
      <dgm:prSet/>
      <dgm:spPr/>
      <dgm:t>
        <a:bodyPr/>
        <a:lstStyle/>
        <a:p>
          <a:endParaRPr lang="es-PE" sz="1600">
            <a:latin typeface="Calibri" panose="020F0502020204030204" pitchFamily="34" charset="0"/>
            <a:cs typeface="Calibri" panose="020F0502020204030204" pitchFamily="34" charset="0"/>
          </a:endParaRPr>
        </a:p>
      </dgm:t>
    </dgm:pt>
    <dgm:pt modelId="{8B7F3833-1400-4C99-B624-EC9BBB360BC3}" type="sibTrans" cxnId="{8A42176B-580B-4527-BB93-87F04AB4CECB}">
      <dgm:prSet/>
      <dgm:spPr/>
      <dgm:t>
        <a:bodyPr/>
        <a:lstStyle/>
        <a:p>
          <a:endParaRPr lang="es-PE" sz="1600">
            <a:latin typeface="Calibri" panose="020F0502020204030204" pitchFamily="34" charset="0"/>
            <a:cs typeface="Calibri" panose="020F0502020204030204" pitchFamily="34" charset="0"/>
          </a:endParaRPr>
        </a:p>
      </dgm:t>
    </dgm:pt>
    <dgm:pt modelId="{E2B2EA8B-2738-4E72-BF1B-8A0A57DB643F}">
      <dgm:prSet phldrT="[Texto]" custT="1"/>
      <dgm:spPr/>
      <dgm:t>
        <a:bodyPr/>
        <a:lstStyle/>
        <a:p>
          <a:r>
            <a:rPr lang="es-ES" sz="1600" dirty="0">
              <a:latin typeface="Calibri" panose="020F0502020204030204" pitchFamily="34" charset="0"/>
              <a:cs typeface="Calibri" panose="020F0502020204030204" pitchFamily="34" charset="0"/>
            </a:rPr>
            <a:t>Por ejemplo, si una fábrica produce 1 millón de piezas y 308,537 de ellas son defectuosas, entonces el proceso está en el nivel Sigma 2.</a:t>
          </a:r>
          <a:endParaRPr lang="es-PE" sz="1600" dirty="0">
            <a:latin typeface="Calibri" panose="020F0502020204030204" pitchFamily="34" charset="0"/>
            <a:cs typeface="Calibri" panose="020F0502020204030204" pitchFamily="34" charset="0"/>
          </a:endParaRPr>
        </a:p>
      </dgm:t>
    </dgm:pt>
    <dgm:pt modelId="{AF2322A7-EA15-43E4-9E1F-7C63BD9532B7}" type="parTrans" cxnId="{284586E3-C2C2-414C-A4BD-E3C9B440E40B}">
      <dgm:prSet/>
      <dgm:spPr/>
      <dgm:t>
        <a:bodyPr/>
        <a:lstStyle/>
        <a:p>
          <a:endParaRPr lang="es-PE" sz="1600">
            <a:latin typeface="Calibri" panose="020F0502020204030204" pitchFamily="34" charset="0"/>
            <a:cs typeface="Calibri" panose="020F0502020204030204" pitchFamily="34" charset="0"/>
          </a:endParaRPr>
        </a:p>
      </dgm:t>
    </dgm:pt>
    <dgm:pt modelId="{7ECDCA64-56AE-4966-AD4F-DC0A9C6EC454}" type="sibTrans" cxnId="{284586E3-C2C2-414C-A4BD-E3C9B440E40B}">
      <dgm:prSet/>
      <dgm:spPr/>
      <dgm:t>
        <a:bodyPr/>
        <a:lstStyle/>
        <a:p>
          <a:endParaRPr lang="es-PE" sz="1600">
            <a:latin typeface="Calibri" panose="020F0502020204030204" pitchFamily="34" charset="0"/>
            <a:cs typeface="Calibri" panose="020F0502020204030204" pitchFamily="34" charset="0"/>
          </a:endParaRPr>
        </a:p>
      </dgm:t>
    </dgm:pt>
    <dgm:pt modelId="{46FB3214-A0EB-4390-9D1C-C8F193003B82}">
      <dgm:prSet phldrT="[Texto]" custT="1"/>
      <dgm:spPr/>
      <dgm:t>
        <a:bodyPr/>
        <a:lstStyle/>
        <a:p>
          <a:r>
            <a:rPr lang="es-ES" sz="1600" dirty="0">
              <a:latin typeface="Calibri" panose="020F0502020204030204" pitchFamily="34" charset="0"/>
              <a:cs typeface="Calibri" panose="020F0502020204030204" pitchFamily="34" charset="0"/>
            </a:rPr>
            <a:t>Por ejemplo, si una fábrica produce 1 millón de piezas y 66,807 de ellas son defectuosas, entonces el proceso está en el nivel Sigma 3.</a:t>
          </a:r>
          <a:endParaRPr lang="es-PE" sz="1600" dirty="0">
            <a:latin typeface="Calibri" panose="020F0502020204030204" pitchFamily="34" charset="0"/>
            <a:cs typeface="Calibri" panose="020F0502020204030204" pitchFamily="34" charset="0"/>
          </a:endParaRPr>
        </a:p>
      </dgm:t>
    </dgm:pt>
    <dgm:pt modelId="{667B03DE-7F5F-4FF1-A85A-48383CC54AEE}" type="parTrans" cxnId="{C38C9663-D48C-4DA9-AB33-F3309ECEBEBC}">
      <dgm:prSet/>
      <dgm:spPr/>
      <dgm:t>
        <a:bodyPr/>
        <a:lstStyle/>
        <a:p>
          <a:endParaRPr lang="es-PE" sz="1600">
            <a:latin typeface="Calibri" panose="020F0502020204030204" pitchFamily="34" charset="0"/>
            <a:cs typeface="Calibri" panose="020F0502020204030204" pitchFamily="34" charset="0"/>
          </a:endParaRPr>
        </a:p>
      </dgm:t>
    </dgm:pt>
    <dgm:pt modelId="{16966BE2-13B7-4F49-9F77-9B1E532A9C1F}" type="sibTrans" cxnId="{C38C9663-D48C-4DA9-AB33-F3309ECEBEBC}">
      <dgm:prSet/>
      <dgm:spPr/>
      <dgm:t>
        <a:bodyPr/>
        <a:lstStyle/>
        <a:p>
          <a:endParaRPr lang="es-PE" sz="1600">
            <a:latin typeface="Calibri" panose="020F0502020204030204" pitchFamily="34" charset="0"/>
            <a:cs typeface="Calibri" panose="020F0502020204030204" pitchFamily="34" charset="0"/>
          </a:endParaRPr>
        </a:p>
      </dgm:t>
    </dgm:pt>
    <dgm:pt modelId="{FA49D8A3-BDB6-4083-B06E-FE234BD96B8F}">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152607E5-FD9D-45DF-8534-4CEC52957587}" type="parTrans" cxnId="{B9B84765-6F7B-4E80-A6EA-49C7B5822303}">
      <dgm:prSet/>
      <dgm:spPr/>
      <dgm:t>
        <a:bodyPr/>
        <a:lstStyle/>
        <a:p>
          <a:endParaRPr lang="es-PE"/>
        </a:p>
      </dgm:t>
    </dgm:pt>
    <dgm:pt modelId="{F43AC733-F048-49E5-A855-98B335016C83}" type="sibTrans" cxnId="{B9B84765-6F7B-4E80-A6EA-49C7B5822303}">
      <dgm:prSet/>
      <dgm:spPr/>
      <dgm:t>
        <a:bodyPr/>
        <a:lstStyle/>
        <a:p>
          <a:endParaRPr lang="es-PE"/>
        </a:p>
      </dgm:t>
    </dgm:pt>
    <dgm:pt modelId="{5BDE8551-8AA7-4B6E-AA3C-1DC56370BF1E}">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3135D65F-D28C-44DC-B877-400442D1DA67}" type="parTrans" cxnId="{863001DB-F95F-4371-89D7-C321335EACAF}">
      <dgm:prSet/>
      <dgm:spPr/>
      <dgm:t>
        <a:bodyPr/>
        <a:lstStyle/>
        <a:p>
          <a:endParaRPr lang="es-PE"/>
        </a:p>
      </dgm:t>
    </dgm:pt>
    <dgm:pt modelId="{43E2DA89-AC22-4649-8C4D-FBDF68611F3F}" type="sibTrans" cxnId="{863001DB-F95F-4371-89D7-C321335EACAF}">
      <dgm:prSet/>
      <dgm:spPr/>
      <dgm:t>
        <a:bodyPr/>
        <a:lstStyle/>
        <a:p>
          <a:endParaRPr lang="es-PE"/>
        </a:p>
      </dgm:t>
    </dgm:pt>
    <dgm:pt modelId="{35C83A43-B933-4C14-B62F-B0D3F1D06F63}">
      <dgm:prSet phldrT="[Texto]" custT="1"/>
      <dgm:spPr/>
      <dgm:t>
        <a:bodyPr/>
        <a:lstStyle/>
        <a:p>
          <a:r>
            <a:rPr lang="es-ES" sz="1600" dirty="0">
              <a:latin typeface="Calibri" panose="020F0502020204030204" pitchFamily="34" charset="0"/>
              <a:cs typeface="Calibri" panose="020F0502020204030204" pitchFamily="34" charset="0"/>
            </a:rPr>
            <a:t>Por ejemplo, si una fábrica produce 1 millón de piezas y 690,000 de ellas son defectuosas, entonces el proceso está en el nivel Sigma 1.</a:t>
          </a:r>
          <a:endParaRPr lang="es-PE" sz="1600" dirty="0">
            <a:latin typeface="Calibri" panose="020F0502020204030204" pitchFamily="34" charset="0"/>
            <a:cs typeface="Calibri" panose="020F0502020204030204" pitchFamily="34" charset="0"/>
          </a:endParaRPr>
        </a:p>
      </dgm:t>
    </dgm:pt>
    <dgm:pt modelId="{5066B511-7EB8-4033-9C20-AD29506AABF7}" type="parTrans" cxnId="{120824DB-E9C6-4C06-AE3C-0122B95C988E}">
      <dgm:prSet/>
      <dgm:spPr/>
      <dgm:t>
        <a:bodyPr/>
        <a:lstStyle/>
        <a:p>
          <a:endParaRPr lang="es-PE"/>
        </a:p>
      </dgm:t>
    </dgm:pt>
    <dgm:pt modelId="{AD7D812D-9580-4FF7-906A-BBBE4FDCEDD5}" type="sibTrans" cxnId="{120824DB-E9C6-4C06-AE3C-0122B95C988E}">
      <dgm:prSet/>
      <dgm:spPr/>
      <dgm:t>
        <a:bodyPr/>
        <a:lstStyle/>
        <a:p>
          <a:endParaRPr lang="es-PE"/>
        </a:p>
      </dgm:t>
    </dgm:pt>
    <dgm:pt modelId="{41830BE3-BA49-4D84-B148-BF3FEFD013B9}">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F6C2F296-08A1-4A6A-957E-EEB847730CD2}" type="parTrans" cxnId="{9D8B1A43-F0C4-4963-8582-6F7C3D6FA9F9}">
      <dgm:prSet/>
      <dgm:spPr/>
      <dgm:t>
        <a:bodyPr/>
        <a:lstStyle/>
        <a:p>
          <a:endParaRPr lang="es-PE"/>
        </a:p>
      </dgm:t>
    </dgm:pt>
    <dgm:pt modelId="{B1795273-FA4D-4216-B316-C4FF63E471A9}" type="sibTrans" cxnId="{9D8B1A43-F0C4-4963-8582-6F7C3D6FA9F9}">
      <dgm:prSet/>
      <dgm:spPr/>
      <dgm:t>
        <a:bodyPr/>
        <a:lstStyle/>
        <a:p>
          <a:endParaRPr lang="es-PE"/>
        </a:p>
      </dgm:t>
    </dgm:pt>
    <dgm:pt modelId="{89CAD33E-53A8-443C-9BDF-F0F233156AF1}" type="pres">
      <dgm:prSet presAssocID="{A7E3F1EB-6882-4A5B-A604-384BFC57CD74}" presName="Name0" presStyleCnt="0">
        <dgm:presLayoutVars>
          <dgm:dir/>
          <dgm:animLvl val="lvl"/>
          <dgm:resizeHandles val="exact"/>
        </dgm:presLayoutVars>
      </dgm:prSet>
      <dgm:spPr/>
    </dgm:pt>
    <dgm:pt modelId="{065E58E4-E53C-41D2-8933-2D660E75B71F}" type="pres">
      <dgm:prSet presAssocID="{0E664220-CC76-4FF2-A5BA-FF1E0D6F72E0}" presName="composite" presStyleCnt="0"/>
      <dgm:spPr/>
    </dgm:pt>
    <dgm:pt modelId="{72036624-DE87-4E15-8352-B5EC4B132349}" type="pres">
      <dgm:prSet presAssocID="{0E664220-CC76-4FF2-A5BA-FF1E0D6F72E0}" presName="parTx" presStyleLbl="alignNode1" presStyleIdx="0" presStyleCnt="3">
        <dgm:presLayoutVars>
          <dgm:chMax val="0"/>
          <dgm:chPref val="0"/>
          <dgm:bulletEnabled val="1"/>
        </dgm:presLayoutVars>
      </dgm:prSet>
      <dgm:spPr/>
    </dgm:pt>
    <dgm:pt modelId="{629620AF-7E63-46A8-9074-3108862683E9}" type="pres">
      <dgm:prSet presAssocID="{0E664220-CC76-4FF2-A5BA-FF1E0D6F72E0}" presName="desTx" presStyleLbl="alignAccFollowNode1" presStyleIdx="0" presStyleCnt="3">
        <dgm:presLayoutVars>
          <dgm:bulletEnabled val="1"/>
        </dgm:presLayoutVars>
      </dgm:prSet>
      <dgm:spPr/>
    </dgm:pt>
    <dgm:pt modelId="{F1680FB2-D0C4-46BD-9310-76DE1372FDB8}" type="pres">
      <dgm:prSet presAssocID="{784DB4F3-D11C-44FB-A6A9-BD6775943E5B}" presName="space" presStyleCnt="0"/>
      <dgm:spPr/>
    </dgm:pt>
    <dgm:pt modelId="{548828FD-E8C0-4645-8BC9-1843FABBDFD6}" type="pres">
      <dgm:prSet presAssocID="{1D0A5CE4-7C2F-4041-8309-DABF04A6CC97}" presName="composite" presStyleCnt="0"/>
      <dgm:spPr/>
    </dgm:pt>
    <dgm:pt modelId="{7C4810DE-255E-4BB3-91A8-A0868A2C6BD4}" type="pres">
      <dgm:prSet presAssocID="{1D0A5CE4-7C2F-4041-8309-DABF04A6CC97}" presName="parTx" presStyleLbl="alignNode1" presStyleIdx="1" presStyleCnt="3">
        <dgm:presLayoutVars>
          <dgm:chMax val="0"/>
          <dgm:chPref val="0"/>
          <dgm:bulletEnabled val="1"/>
        </dgm:presLayoutVars>
      </dgm:prSet>
      <dgm:spPr/>
    </dgm:pt>
    <dgm:pt modelId="{3B6C8D6F-85B8-4A0A-85BA-3EA286DB1DC0}" type="pres">
      <dgm:prSet presAssocID="{1D0A5CE4-7C2F-4041-8309-DABF04A6CC97}" presName="desTx" presStyleLbl="alignAccFollowNode1" presStyleIdx="1" presStyleCnt="3">
        <dgm:presLayoutVars>
          <dgm:bulletEnabled val="1"/>
        </dgm:presLayoutVars>
      </dgm:prSet>
      <dgm:spPr/>
    </dgm:pt>
    <dgm:pt modelId="{10D1A24B-7796-4D95-9733-802487D6917D}" type="pres">
      <dgm:prSet presAssocID="{054E3CA8-1B7A-4EA0-92A3-ACAC82E867E6}" presName="space" presStyleCnt="0"/>
      <dgm:spPr/>
    </dgm:pt>
    <dgm:pt modelId="{CC3DEADE-89EA-4D7E-8F0A-AC4CDFA56744}" type="pres">
      <dgm:prSet presAssocID="{C822580D-B055-459E-BCF3-A8FBB25FB78D}" presName="composite" presStyleCnt="0"/>
      <dgm:spPr/>
    </dgm:pt>
    <dgm:pt modelId="{FBFC3F96-0E5C-4E93-B272-A2CDCAB449DB}" type="pres">
      <dgm:prSet presAssocID="{C822580D-B055-459E-BCF3-A8FBB25FB78D}" presName="parTx" presStyleLbl="alignNode1" presStyleIdx="2" presStyleCnt="3">
        <dgm:presLayoutVars>
          <dgm:chMax val="0"/>
          <dgm:chPref val="0"/>
          <dgm:bulletEnabled val="1"/>
        </dgm:presLayoutVars>
      </dgm:prSet>
      <dgm:spPr/>
    </dgm:pt>
    <dgm:pt modelId="{74B8B2EF-70BD-42BB-BA73-4065FCCC25EF}" type="pres">
      <dgm:prSet presAssocID="{C822580D-B055-459E-BCF3-A8FBB25FB78D}" presName="desTx" presStyleLbl="alignAccFollowNode1" presStyleIdx="2" presStyleCnt="3">
        <dgm:presLayoutVars>
          <dgm:bulletEnabled val="1"/>
        </dgm:presLayoutVars>
      </dgm:prSet>
      <dgm:spPr/>
    </dgm:pt>
  </dgm:ptLst>
  <dgm:cxnLst>
    <dgm:cxn modelId="{3F21AA1E-D27B-4A8F-B36B-73BD4616B868}" srcId="{1D0A5CE4-7C2F-4041-8309-DABF04A6CC97}" destId="{36AC026B-F5A9-4AC1-9287-33FB1B66FC23}" srcOrd="0" destOrd="0" parTransId="{77330B5C-2142-47E2-80C5-BAB88D9D1121}" sibTransId="{E2917836-2E7E-4A87-AE40-A9746AAE0312}"/>
    <dgm:cxn modelId="{8C75D321-4805-410C-8EF4-93AAA36BF94B}" type="presOf" srcId="{35C83A43-B933-4C14-B62F-B0D3F1D06F63}" destId="{629620AF-7E63-46A8-9074-3108862683E9}" srcOrd="0" destOrd="2" presId="urn:microsoft.com/office/officeart/2005/8/layout/hList1"/>
    <dgm:cxn modelId="{4D7E8125-CBAA-4ACF-A165-787DB709FBE7}" type="presOf" srcId="{FA49D8A3-BDB6-4083-B06E-FE234BD96B8F}" destId="{74B8B2EF-70BD-42BB-BA73-4065FCCC25EF}" srcOrd="0" destOrd="1" presId="urn:microsoft.com/office/officeart/2005/8/layout/hList1"/>
    <dgm:cxn modelId="{43CB6029-0233-4904-BD93-EF59016009A4}" type="presOf" srcId="{46FB3214-A0EB-4390-9D1C-C8F193003B82}" destId="{74B8B2EF-70BD-42BB-BA73-4065FCCC25EF}" srcOrd="0" destOrd="2" presId="urn:microsoft.com/office/officeart/2005/8/layout/hList1"/>
    <dgm:cxn modelId="{235AB02B-D785-4D43-8A32-259D463C33B8}" srcId="{A7E3F1EB-6882-4A5B-A604-384BFC57CD74}" destId="{C822580D-B055-459E-BCF3-A8FBB25FB78D}" srcOrd="2" destOrd="0" parTransId="{5B2AF253-782D-40D8-9A77-8DB58C82D304}" sibTransId="{5AE9209E-70EC-4545-8E12-F117ED5435D9}"/>
    <dgm:cxn modelId="{C8E3B135-A8A8-4507-AEEB-88EDE274767A}" srcId="{A7E3F1EB-6882-4A5B-A604-384BFC57CD74}" destId="{1D0A5CE4-7C2F-4041-8309-DABF04A6CC97}" srcOrd="1" destOrd="0" parTransId="{BBB46940-47CC-42EF-8AF6-EEB57406BD13}" sibTransId="{054E3CA8-1B7A-4EA0-92A3-ACAC82E867E6}"/>
    <dgm:cxn modelId="{7561BC40-B7DF-4D17-A870-22FF5A63DCEC}" type="presOf" srcId="{A7E3F1EB-6882-4A5B-A604-384BFC57CD74}" destId="{89CAD33E-53A8-443C-9BDF-F0F233156AF1}" srcOrd="0" destOrd="0" presId="urn:microsoft.com/office/officeart/2005/8/layout/hList1"/>
    <dgm:cxn modelId="{9D8B1A43-F0C4-4963-8582-6F7C3D6FA9F9}" srcId="{0E664220-CC76-4FF2-A5BA-FF1E0D6F72E0}" destId="{41830BE3-BA49-4D84-B148-BF3FEFD013B9}" srcOrd="1" destOrd="0" parTransId="{F6C2F296-08A1-4A6A-957E-EEB847730CD2}" sibTransId="{B1795273-FA4D-4216-B316-C4FF63E471A9}"/>
    <dgm:cxn modelId="{C38C9663-D48C-4DA9-AB33-F3309ECEBEBC}" srcId="{C822580D-B055-459E-BCF3-A8FBB25FB78D}" destId="{46FB3214-A0EB-4390-9D1C-C8F193003B82}" srcOrd="2" destOrd="0" parTransId="{667B03DE-7F5F-4FF1-A85A-48383CC54AEE}" sibTransId="{16966BE2-13B7-4F49-9F77-9B1E532A9C1F}"/>
    <dgm:cxn modelId="{B9B84765-6F7B-4E80-A6EA-49C7B5822303}" srcId="{C822580D-B055-459E-BCF3-A8FBB25FB78D}" destId="{FA49D8A3-BDB6-4083-B06E-FE234BD96B8F}" srcOrd="1" destOrd="0" parTransId="{152607E5-FD9D-45DF-8534-4CEC52957587}" sibTransId="{F43AC733-F048-49E5-A855-98B335016C83}"/>
    <dgm:cxn modelId="{8A42176B-580B-4527-BB93-87F04AB4CECB}" srcId="{C822580D-B055-459E-BCF3-A8FBB25FB78D}" destId="{9D742511-9440-436F-B4BD-B74BE94B1E74}" srcOrd="0" destOrd="0" parTransId="{8F259E82-4679-43DA-9811-DD87C8709AD7}" sibTransId="{8B7F3833-1400-4C99-B624-EC9BBB360BC3}"/>
    <dgm:cxn modelId="{18ACCB4B-58F4-44A8-9783-85EC6C537FDC}" type="presOf" srcId="{5BDE8551-8AA7-4B6E-AA3C-1DC56370BF1E}" destId="{3B6C8D6F-85B8-4A0A-85BA-3EA286DB1DC0}" srcOrd="0" destOrd="1" presId="urn:microsoft.com/office/officeart/2005/8/layout/hList1"/>
    <dgm:cxn modelId="{9E134387-AFB1-47AA-9009-49F1267C7C28}" srcId="{0E664220-CC76-4FF2-A5BA-FF1E0D6F72E0}" destId="{D8CE2B98-9073-4A7A-81BF-80193BFCF5E7}" srcOrd="0" destOrd="0" parTransId="{3F40B9EE-C6AD-45FC-9A9D-D1B9C56812BF}" sibTransId="{B4458CD2-EE37-4653-B917-1F1A8A277FD1}"/>
    <dgm:cxn modelId="{5594B088-7939-4794-B0A0-E5D82165A400}" srcId="{A7E3F1EB-6882-4A5B-A604-384BFC57CD74}" destId="{0E664220-CC76-4FF2-A5BA-FF1E0D6F72E0}" srcOrd="0" destOrd="0" parTransId="{63565A10-81F4-4C48-ABBA-D849941283FA}" sibTransId="{784DB4F3-D11C-44FB-A6A9-BD6775943E5B}"/>
    <dgm:cxn modelId="{55BF1089-EFA0-427C-AF98-D2DB2DD8078F}" type="presOf" srcId="{C822580D-B055-459E-BCF3-A8FBB25FB78D}" destId="{FBFC3F96-0E5C-4E93-B272-A2CDCAB449DB}" srcOrd="0" destOrd="0" presId="urn:microsoft.com/office/officeart/2005/8/layout/hList1"/>
    <dgm:cxn modelId="{B0F06E90-52B0-4BA2-8717-D1C5FD4E04B6}" type="presOf" srcId="{1D0A5CE4-7C2F-4041-8309-DABF04A6CC97}" destId="{7C4810DE-255E-4BB3-91A8-A0868A2C6BD4}" srcOrd="0" destOrd="0" presId="urn:microsoft.com/office/officeart/2005/8/layout/hList1"/>
    <dgm:cxn modelId="{00E68EA7-30C5-4B17-8911-8C31904F4746}" type="presOf" srcId="{41830BE3-BA49-4D84-B148-BF3FEFD013B9}" destId="{629620AF-7E63-46A8-9074-3108862683E9}" srcOrd="0" destOrd="1" presId="urn:microsoft.com/office/officeart/2005/8/layout/hList1"/>
    <dgm:cxn modelId="{C4AF69D2-07A7-4B20-8181-52475E513D90}" type="presOf" srcId="{9D742511-9440-436F-B4BD-B74BE94B1E74}" destId="{74B8B2EF-70BD-42BB-BA73-4065FCCC25EF}" srcOrd="0" destOrd="0" presId="urn:microsoft.com/office/officeart/2005/8/layout/hList1"/>
    <dgm:cxn modelId="{0EE3ECD4-94AA-4AAF-9169-F289E9F01859}" type="presOf" srcId="{36AC026B-F5A9-4AC1-9287-33FB1B66FC23}" destId="{3B6C8D6F-85B8-4A0A-85BA-3EA286DB1DC0}" srcOrd="0" destOrd="0" presId="urn:microsoft.com/office/officeart/2005/8/layout/hList1"/>
    <dgm:cxn modelId="{863001DB-F95F-4371-89D7-C321335EACAF}" srcId="{1D0A5CE4-7C2F-4041-8309-DABF04A6CC97}" destId="{5BDE8551-8AA7-4B6E-AA3C-1DC56370BF1E}" srcOrd="1" destOrd="0" parTransId="{3135D65F-D28C-44DC-B877-400442D1DA67}" sibTransId="{43E2DA89-AC22-4649-8C4D-FBDF68611F3F}"/>
    <dgm:cxn modelId="{120824DB-E9C6-4C06-AE3C-0122B95C988E}" srcId="{0E664220-CC76-4FF2-A5BA-FF1E0D6F72E0}" destId="{35C83A43-B933-4C14-B62F-B0D3F1D06F63}" srcOrd="2" destOrd="0" parTransId="{5066B511-7EB8-4033-9C20-AD29506AABF7}" sibTransId="{AD7D812D-9580-4FF7-906A-BBBE4FDCEDD5}"/>
    <dgm:cxn modelId="{F060F8DE-5076-4371-9728-40446F39A104}" type="presOf" srcId="{E2B2EA8B-2738-4E72-BF1B-8A0A57DB643F}" destId="{3B6C8D6F-85B8-4A0A-85BA-3EA286DB1DC0}" srcOrd="0" destOrd="2" presId="urn:microsoft.com/office/officeart/2005/8/layout/hList1"/>
    <dgm:cxn modelId="{284586E3-C2C2-414C-A4BD-E3C9B440E40B}" srcId="{1D0A5CE4-7C2F-4041-8309-DABF04A6CC97}" destId="{E2B2EA8B-2738-4E72-BF1B-8A0A57DB643F}" srcOrd="2" destOrd="0" parTransId="{AF2322A7-EA15-43E4-9E1F-7C63BD9532B7}" sibTransId="{7ECDCA64-56AE-4966-AD4F-DC0A9C6EC454}"/>
    <dgm:cxn modelId="{4791F4FD-CB54-4B86-9375-E8C84BB3F2E8}" type="presOf" srcId="{D8CE2B98-9073-4A7A-81BF-80193BFCF5E7}" destId="{629620AF-7E63-46A8-9074-3108862683E9}" srcOrd="0" destOrd="0" presId="urn:microsoft.com/office/officeart/2005/8/layout/hList1"/>
    <dgm:cxn modelId="{166949FF-4284-4BE2-9E9F-200F946CC6F4}" type="presOf" srcId="{0E664220-CC76-4FF2-A5BA-FF1E0D6F72E0}" destId="{72036624-DE87-4E15-8352-B5EC4B132349}" srcOrd="0" destOrd="0" presId="urn:microsoft.com/office/officeart/2005/8/layout/hList1"/>
    <dgm:cxn modelId="{C7E01943-4C45-4112-8942-4FC658FFC5BF}" type="presParOf" srcId="{89CAD33E-53A8-443C-9BDF-F0F233156AF1}" destId="{065E58E4-E53C-41D2-8933-2D660E75B71F}" srcOrd="0" destOrd="0" presId="urn:microsoft.com/office/officeart/2005/8/layout/hList1"/>
    <dgm:cxn modelId="{A8F2E8BC-C821-4BE6-9CA3-84C8378A9890}" type="presParOf" srcId="{065E58E4-E53C-41D2-8933-2D660E75B71F}" destId="{72036624-DE87-4E15-8352-B5EC4B132349}" srcOrd="0" destOrd="0" presId="urn:microsoft.com/office/officeart/2005/8/layout/hList1"/>
    <dgm:cxn modelId="{7DE6457D-3C77-4FE3-85A0-890E75437118}" type="presParOf" srcId="{065E58E4-E53C-41D2-8933-2D660E75B71F}" destId="{629620AF-7E63-46A8-9074-3108862683E9}" srcOrd="1" destOrd="0" presId="urn:microsoft.com/office/officeart/2005/8/layout/hList1"/>
    <dgm:cxn modelId="{95896146-3D91-4751-AC8B-CB3DCCA3F102}" type="presParOf" srcId="{89CAD33E-53A8-443C-9BDF-F0F233156AF1}" destId="{F1680FB2-D0C4-46BD-9310-76DE1372FDB8}" srcOrd="1" destOrd="0" presId="urn:microsoft.com/office/officeart/2005/8/layout/hList1"/>
    <dgm:cxn modelId="{92E9201F-78F4-4B62-81BC-CF1C5FC341A9}" type="presParOf" srcId="{89CAD33E-53A8-443C-9BDF-F0F233156AF1}" destId="{548828FD-E8C0-4645-8BC9-1843FABBDFD6}" srcOrd="2" destOrd="0" presId="urn:microsoft.com/office/officeart/2005/8/layout/hList1"/>
    <dgm:cxn modelId="{C7132855-B256-41A7-B9FF-71176755B5DE}" type="presParOf" srcId="{548828FD-E8C0-4645-8BC9-1843FABBDFD6}" destId="{7C4810DE-255E-4BB3-91A8-A0868A2C6BD4}" srcOrd="0" destOrd="0" presId="urn:microsoft.com/office/officeart/2005/8/layout/hList1"/>
    <dgm:cxn modelId="{75C72FEB-7D70-4CBA-AC3A-B11947B412E5}" type="presParOf" srcId="{548828FD-E8C0-4645-8BC9-1843FABBDFD6}" destId="{3B6C8D6F-85B8-4A0A-85BA-3EA286DB1DC0}" srcOrd="1" destOrd="0" presId="urn:microsoft.com/office/officeart/2005/8/layout/hList1"/>
    <dgm:cxn modelId="{267A5616-9A2F-4E99-B96D-6EA5DFCF708A}" type="presParOf" srcId="{89CAD33E-53A8-443C-9BDF-F0F233156AF1}" destId="{10D1A24B-7796-4D95-9733-802487D6917D}" srcOrd="3" destOrd="0" presId="urn:microsoft.com/office/officeart/2005/8/layout/hList1"/>
    <dgm:cxn modelId="{CF2EFB88-ECD9-43D2-A34B-4F45645164D2}" type="presParOf" srcId="{89CAD33E-53A8-443C-9BDF-F0F233156AF1}" destId="{CC3DEADE-89EA-4D7E-8F0A-AC4CDFA56744}" srcOrd="4" destOrd="0" presId="urn:microsoft.com/office/officeart/2005/8/layout/hList1"/>
    <dgm:cxn modelId="{9E31A126-D651-4AFE-9841-3878F145196B}" type="presParOf" srcId="{CC3DEADE-89EA-4D7E-8F0A-AC4CDFA56744}" destId="{FBFC3F96-0E5C-4E93-B272-A2CDCAB449DB}" srcOrd="0" destOrd="0" presId="urn:microsoft.com/office/officeart/2005/8/layout/hList1"/>
    <dgm:cxn modelId="{64A272FE-A587-45E3-B739-267B718F7ECC}" type="presParOf" srcId="{CC3DEADE-89EA-4D7E-8F0A-AC4CDFA56744}" destId="{74B8B2EF-70BD-42BB-BA73-4065FCCC25E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7E3F1EB-6882-4A5B-A604-384BFC57CD7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0E664220-CC76-4FF2-A5BA-FF1E0D6F72E0}">
      <dgm:prSet phldrT="[Texto]" custT="1"/>
      <dgm:spPr/>
      <dgm:t>
        <a:bodyPr/>
        <a:lstStyle/>
        <a:p>
          <a:r>
            <a:rPr lang="es-ES" sz="1600" b="1" dirty="0">
              <a:latin typeface="Calibri" panose="020F0502020204030204" pitchFamily="34" charset="0"/>
              <a:cs typeface="Calibri" panose="020F0502020204030204" pitchFamily="34" charset="0"/>
            </a:rPr>
            <a:t>Sigma 4</a:t>
          </a:r>
          <a:endParaRPr lang="es-PE" sz="1600" b="1" dirty="0">
            <a:latin typeface="Calibri" panose="020F0502020204030204" pitchFamily="34" charset="0"/>
            <a:cs typeface="Calibri" panose="020F0502020204030204" pitchFamily="34" charset="0"/>
          </a:endParaRPr>
        </a:p>
      </dgm:t>
    </dgm:pt>
    <dgm:pt modelId="{63565A10-81F4-4C48-ABBA-D849941283FA}" type="parTrans" cxnId="{5594B088-7939-4794-B0A0-E5D82165A400}">
      <dgm:prSet/>
      <dgm:spPr/>
      <dgm:t>
        <a:bodyPr/>
        <a:lstStyle/>
        <a:p>
          <a:endParaRPr lang="es-PE" sz="1600">
            <a:latin typeface="Calibri" panose="020F0502020204030204" pitchFamily="34" charset="0"/>
            <a:cs typeface="Calibri" panose="020F0502020204030204" pitchFamily="34" charset="0"/>
          </a:endParaRPr>
        </a:p>
      </dgm:t>
    </dgm:pt>
    <dgm:pt modelId="{784DB4F3-D11C-44FB-A6A9-BD6775943E5B}" type="sibTrans" cxnId="{5594B088-7939-4794-B0A0-E5D82165A400}">
      <dgm:prSet/>
      <dgm:spPr/>
      <dgm:t>
        <a:bodyPr/>
        <a:lstStyle/>
        <a:p>
          <a:endParaRPr lang="es-PE" sz="1600">
            <a:latin typeface="Calibri" panose="020F0502020204030204" pitchFamily="34" charset="0"/>
            <a:cs typeface="Calibri" panose="020F0502020204030204" pitchFamily="34" charset="0"/>
          </a:endParaRPr>
        </a:p>
      </dgm:t>
    </dgm:pt>
    <dgm:pt modelId="{D8CE2B98-9073-4A7A-81BF-80193BFCF5E7}">
      <dgm:prSet phldrT="[Texto]" custT="1"/>
      <dgm:spPr/>
      <dgm:t>
        <a:bodyPr/>
        <a:lstStyle/>
        <a:p>
          <a:r>
            <a:rPr lang="es-ES" sz="1600" dirty="0">
              <a:latin typeface="Calibri" panose="020F0502020204030204" pitchFamily="34" charset="0"/>
              <a:cs typeface="Calibri" panose="020F0502020204030204" pitchFamily="34" charset="0"/>
            </a:rPr>
            <a:t>Este nivel comprende 6,210 DPMO. Es más eficiente que Sigma 3.</a:t>
          </a:r>
          <a:endParaRPr lang="es-PE" sz="1600" dirty="0">
            <a:latin typeface="Calibri" panose="020F0502020204030204" pitchFamily="34" charset="0"/>
            <a:cs typeface="Calibri" panose="020F0502020204030204" pitchFamily="34" charset="0"/>
          </a:endParaRPr>
        </a:p>
      </dgm:t>
    </dgm:pt>
    <dgm:pt modelId="{3F40B9EE-C6AD-45FC-9A9D-D1B9C56812BF}" type="parTrans" cxnId="{9E134387-AFB1-47AA-9009-49F1267C7C28}">
      <dgm:prSet/>
      <dgm:spPr/>
      <dgm:t>
        <a:bodyPr/>
        <a:lstStyle/>
        <a:p>
          <a:endParaRPr lang="es-PE" sz="1600">
            <a:latin typeface="Calibri" panose="020F0502020204030204" pitchFamily="34" charset="0"/>
            <a:cs typeface="Calibri" panose="020F0502020204030204" pitchFamily="34" charset="0"/>
          </a:endParaRPr>
        </a:p>
      </dgm:t>
    </dgm:pt>
    <dgm:pt modelId="{B4458CD2-EE37-4653-B917-1F1A8A277FD1}" type="sibTrans" cxnId="{9E134387-AFB1-47AA-9009-49F1267C7C28}">
      <dgm:prSet/>
      <dgm:spPr/>
      <dgm:t>
        <a:bodyPr/>
        <a:lstStyle/>
        <a:p>
          <a:endParaRPr lang="es-PE" sz="1600">
            <a:latin typeface="Calibri" panose="020F0502020204030204" pitchFamily="34" charset="0"/>
            <a:cs typeface="Calibri" panose="020F0502020204030204" pitchFamily="34" charset="0"/>
          </a:endParaRPr>
        </a:p>
      </dgm:t>
    </dgm:pt>
    <dgm:pt modelId="{1D0A5CE4-7C2F-4041-8309-DABF04A6CC97}">
      <dgm:prSet phldrT="[Texto]" custT="1"/>
      <dgm:spPr/>
      <dgm:t>
        <a:bodyPr/>
        <a:lstStyle/>
        <a:p>
          <a:r>
            <a:rPr lang="es-ES" sz="1600" b="1" dirty="0">
              <a:latin typeface="Calibri" panose="020F0502020204030204" pitchFamily="34" charset="0"/>
              <a:cs typeface="Calibri" panose="020F0502020204030204" pitchFamily="34" charset="0"/>
            </a:rPr>
            <a:t>Sigma 5</a:t>
          </a:r>
          <a:endParaRPr lang="es-PE" sz="1600" b="1" dirty="0">
            <a:latin typeface="Calibri" panose="020F0502020204030204" pitchFamily="34" charset="0"/>
            <a:cs typeface="Calibri" panose="020F0502020204030204" pitchFamily="34" charset="0"/>
          </a:endParaRPr>
        </a:p>
      </dgm:t>
    </dgm:pt>
    <dgm:pt modelId="{BBB46940-47CC-42EF-8AF6-EEB57406BD13}" type="parTrans" cxnId="{C8E3B135-A8A8-4507-AEEB-88EDE274767A}">
      <dgm:prSet/>
      <dgm:spPr/>
      <dgm:t>
        <a:bodyPr/>
        <a:lstStyle/>
        <a:p>
          <a:endParaRPr lang="es-PE" sz="1600">
            <a:latin typeface="Calibri" panose="020F0502020204030204" pitchFamily="34" charset="0"/>
            <a:cs typeface="Calibri" panose="020F0502020204030204" pitchFamily="34" charset="0"/>
          </a:endParaRPr>
        </a:p>
      </dgm:t>
    </dgm:pt>
    <dgm:pt modelId="{054E3CA8-1B7A-4EA0-92A3-ACAC82E867E6}" type="sibTrans" cxnId="{C8E3B135-A8A8-4507-AEEB-88EDE274767A}">
      <dgm:prSet/>
      <dgm:spPr/>
      <dgm:t>
        <a:bodyPr/>
        <a:lstStyle/>
        <a:p>
          <a:endParaRPr lang="es-PE" sz="1600">
            <a:latin typeface="Calibri" panose="020F0502020204030204" pitchFamily="34" charset="0"/>
            <a:cs typeface="Calibri" panose="020F0502020204030204" pitchFamily="34" charset="0"/>
          </a:endParaRPr>
        </a:p>
      </dgm:t>
    </dgm:pt>
    <dgm:pt modelId="{36AC026B-F5A9-4AC1-9287-33FB1B66FC23}">
      <dgm:prSet phldrT="[Texto]" custT="1"/>
      <dgm:spPr/>
      <dgm:t>
        <a:bodyPr/>
        <a:lstStyle/>
        <a:p>
          <a:r>
            <a:rPr lang="es-ES" sz="1600" dirty="0">
              <a:latin typeface="Calibri" panose="020F0502020204030204" pitchFamily="34" charset="0"/>
              <a:cs typeface="Calibri" panose="020F0502020204030204" pitchFamily="34" charset="0"/>
            </a:rPr>
            <a:t>Este nivel comprende 233 DPMO. Es más eficiente que Sigma 4. </a:t>
          </a:r>
          <a:endParaRPr lang="es-PE" sz="1600" dirty="0">
            <a:latin typeface="Calibri" panose="020F0502020204030204" pitchFamily="34" charset="0"/>
            <a:cs typeface="Calibri" panose="020F0502020204030204" pitchFamily="34" charset="0"/>
          </a:endParaRPr>
        </a:p>
      </dgm:t>
    </dgm:pt>
    <dgm:pt modelId="{77330B5C-2142-47E2-80C5-BAB88D9D1121}" type="parTrans" cxnId="{3F21AA1E-D27B-4A8F-B36B-73BD4616B868}">
      <dgm:prSet/>
      <dgm:spPr/>
      <dgm:t>
        <a:bodyPr/>
        <a:lstStyle/>
        <a:p>
          <a:endParaRPr lang="es-PE" sz="1600">
            <a:latin typeface="Calibri" panose="020F0502020204030204" pitchFamily="34" charset="0"/>
            <a:cs typeface="Calibri" panose="020F0502020204030204" pitchFamily="34" charset="0"/>
          </a:endParaRPr>
        </a:p>
      </dgm:t>
    </dgm:pt>
    <dgm:pt modelId="{E2917836-2E7E-4A87-AE40-A9746AAE0312}" type="sibTrans" cxnId="{3F21AA1E-D27B-4A8F-B36B-73BD4616B868}">
      <dgm:prSet/>
      <dgm:spPr/>
      <dgm:t>
        <a:bodyPr/>
        <a:lstStyle/>
        <a:p>
          <a:endParaRPr lang="es-PE" sz="1600">
            <a:latin typeface="Calibri" panose="020F0502020204030204" pitchFamily="34" charset="0"/>
            <a:cs typeface="Calibri" panose="020F0502020204030204" pitchFamily="34" charset="0"/>
          </a:endParaRPr>
        </a:p>
      </dgm:t>
    </dgm:pt>
    <dgm:pt modelId="{C822580D-B055-459E-BCF3-A8FBB25FB78D}">
      <dgm:prSet phldrT="[Texto]" custT="1"/>
      <dgm:spPr/>
      <dgm:t>
        <a:bodyPr/>
        <a:lstStyle/>
        <a:p>
          <a:r>
            <a:rPr lang="es-ES" sz="1600" b="1" dirty="0">
              <a:latin typeface="Calibri" panose="020F0502020204030204" pitchFamily="34" charset="0"/>
              <a:cs typeface="Calibri" panose="020F0502020204030204" pitchFamily="34" charset="0"/>
            </a:rPr>
            <a:t>Sigma 6</a:t>
          </a:r>
          <a:endParaRPr lang="es-PE" sz="1600" b="1" dirty="0">
            <a:latin typeface="Calibri" panose="020F0502020204030204" pitchFamily="34" charset="0"/>
            <a:cs typeface="Calibri" panose="020F0502020204030204" pitchFamily="34" charset="0"/>
          </a:endParaRPr>
        </a:p>
      </dgm:t>
    </dgm:pt>
    <dgm:pt modelId="{5B2AF253-782D-40D8-9A77-8DB58C82D304}" type="parTrans" cxnId="{235AB02B-D785-4D43-8A32-259D463C33B8}">
      <dgm:prSet/>
      <dgm:spPr/>
      <dgm:t>
        <a:bodyPr/>
        <a:lstStyle/>
        <a:p>
          <a:endParaRPr lang="es-PE" sz="1600">
            <a:latin typeface="Calibri" panose="020F0502020204030204" pitchFamily="34" charset="0"/>
            <a:cs typeface="Calibri" panose="020F0502020204030204" pitchFamily="34" charset="0"/>
          </a:endParaRPr>
        </a:p>
      </dgm:t>
    </dgm:pt>
    <dgm:pt modelId="{5AE9209E-70EC-4545-8E12-F117ED5435D9}" type="sibTrans" cxnId="{235AB02B-D785-4D43-8A32-259D463C33B8}">
      <dgm:prSet/>
      <dgm:spPr/>
      <dgm:t>
        <a:bodyPr/>
        <a:lstStyle/>
        <a:p>
          <a:endParaRPr lang="es-PE" sz="1600">
            <a:latin typeface="Calibri" panose="020F0502020204030204" pitchFamily="34" charset="0"/>
            <a:cs typeface="Calibri" panose="020F0502020204030204" pitchFamily="34" charset="0"/>
          </a:endParaRPr>
        </a:p>
      </dgm:t>
    </dgm:pt>
    <dgm:pt modelId="{9D742511-9440-436F-B4BD-B74BE94B1E74}">
      <dgm:prSet phldrT="[Texto]" custT="1"/>
      <dgm:spPr/>
      <dgm:t>
        <a:bodyPr/>
        <a:lstStyle/>
        <a:p>
          <a:r>
            <a:rPr lang="es-ES" sz="1600" dirty="0">
              <a:latin typeface="Calibri" panose="020F0502020204030204" pitchFamily="34" charset="0"/>
              <a:cs typeface="Calibri" panose="020F0502020204030204" pitchFamily="34" charset="0"/>
            </a:rPr>
            <a:t>Este es el nivel más eficiente, con solo 3.4 DPMO. Es el objetivo de la metodología </a:t>
          </a:r>
          <a:r>
            <a:rPr lang="es-ES" sz="1600" dirty="0" err="1">
              <a:latin typeface="Calibri" panose="020F0502020204030204" pitchFamily="34" charset="0"/>
              <a:cs typeface="Calibri" panose="020F0502020204030204" pitchFamily="34" charset="0"/>
            </a:rPr>
            <a:t>Six</a:t>
          </a:r>
          <a:r>
            <a:rPr lang="es-ES" sz="1600" dirty="0">
              <a:latin typeface="Calibri" panose="020F0502020204030204" pitchFamily="34" charset="0"/>
              <a:cs typeface="Calibri" panose="020F0502020204030204" pitchFamily="34" charset="0"/>
            </a:rPr>
            <a:t> Sigma.</a:t>
          </a:r>
          <a:endParaRPr lang="es-PE" sz="1600" dirty="0">
            <a:latin typeface="Calibri" panose="020F0502020204030204" pitchFamily="34" charset="0"/>
            <a:cs typeface="Calibri" panose="020F0502020204030204" pitchFamily="34" charset="0"/>
          </a:endParaRPr>
        </a:p>
      </dgm:t>
    </dgm:pt>
    <dgm:pt modelId="{8F259E82-4679-43DA-9811-DD87C8709AD7}" type="parTrans" cxnId="{8A42176B-580B-4527-BB93-87F04AB4CECB}">
      <dgm:prSet/>
      <dgm:spPr/>
      <dgm:t>
        <a:bodyPr/>
        <a:lstStyle/>
        <a:p>
          <a:endParaRPr lang="es-PE" sz="1600">
            <a:latin typeface="Calibri" panose="020F0502020204030204" pitchFamily="34" charset="0"/>
            <a:cs typeface="Calibri" panose="020F0502020204030204" pitchFamily="34" charset="0"/>
          </a:endParaRPr>
        </a:p>
      </dgm:t>
    </dgm:pt>
    <dgm:pt modelId="{8B7F3833-1400-4C99-B624-EC9BBB360BC3}" type="sibTrans" cxnId="{8A42176B-580B-4527-BB93-87F04AB4CECB}">
      <dgm:prSet/>
      <dgm:spPr/>
      <dgm:t>
        <a:bodyPr/>
        <a:lstStyle/>
        <a:p>
          <a:endParaRPr lang="es-PE" sz="1600">
            <a:latin typeface="Calibri" panose="020F0502020204030204" pitchFamily="34" charset="0"/>
            <a:cs typeface="Calibri" panose="020F0502020204030204" pitchFamily="34" charset="0"/>
          </a:endParaRPr>
        </a:p>
      </dgm:t>
    </dgm:pt>
    <dgm:pt modelId="{E4D4B9EF-ED31-434E-8254-11852D52C47F}">
      <dgm:prSet phldrT="[Texto]" custT="1"/>
      <dgm:spPr/>
      <dgm:t>
        <a:bodyPr/>
        <a:lstStyle/>
        <a:p>
          <a:r>
            <a:rPr lang="es-ES" sz="1600" dirty="0">
              <a:latin typeface="Calibri" panose="020F0502020204030204" pitchFamily="34" charset="0"/>
              <a:cs typeface="Calibri" panose="020F0502020204030204" pitchFamily="34" charset="0"/>
            </a:rPr>
            <a:t>Por ejemplo, si una fábrica produce 1 millón de piezas y 6,210 de ellas son defectuosas, entonces el proceso está en el nivel Sigma 4.</a:t>
          </a:r>
          <a:endParaRPr lang="es-PE" sz="1600" dirty="0">
            <a:latin typeface="Calibri" panose="020F0502020204030204" pitchFamily="34" charset="0"/>
            <a:cs typeface="Calibri" panose="020F0502020204030204" pitchFamily="34" charset="0"/>
          </a:endParaRPr>
        </a:p>
      </dgm:t>
    </dgm:pt>
    <dgm:pt modelId="{5E0ED01C-78E2-4A56-93E8-9F00D57DC92E}" type="parTrans" cxnId="{8BE9CFB0-9E0C-4E90-B6D0-D1C2EF6CB593}">
      <dgm:prSet/>
      <dgm:spPr/>
      <dgm:t>
        <a:bodyPr/>
        <a:lstStyle/>
        <a:p>
          <a:endParaRPr lang="es-PE"/>
        </a:p>
      </dgm:t>
    </dgm:pt>
    <dgm:pt modelId="{06CE1889-98B3-4D9B-939F-3536EDD4E936}" type="sibTrans" cxnId="{8BE9CFB0-9E0C-4E90-B6D0-D1C2EF6CB593}">
      <dgm:prSet/>
      <dgm:spPr/>
      <dgm:t>
        <a:bodyPr/>
        <a:lstStyle/>
        <a:p>
          <a:endParaRPr lang="es-PE"/>
        </a:p>
      </dgm:t>
    </dgm:pt>
    <dgm:pt modelId="{F48A2811-5F4D-412A-9B0B-CD166565575A}">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61D70F83-ACDB-4BFB-B41F-C961D17BFC41}" type="parTrans" cxnId="{8FAAA338-699A-4B91-A4FD-71D931892273}">
      <dgm:prSet/>
      <dgm:spPr/>
      <dgm:t>
        <a:bodyPr/>
        <a:lstStyle/>
        <a:p>
          <a:endParaRPr lang="es-PE"/>
        </a:p>
      </dgm:t>
    </dgm:pt>
    <dgm:pt modelId="{66568B52-E657-4200-A77C-0A9544904692}" type="sibTrans" cxnId="{8FAAA338-699A-4B91-A4FD-71D931892273}">
      <dgm:prSet/>
      <dgm:spPr/>
      <dgm:t>
        <a:bodyPr/>
        <a:lstStyle/>
        <a:p>
          <a:endParaRPr lang="es-PE"/>
        </a:p>
      </dgm:t>
    </dgm:pt>
    <dgm:pt modelId="{0E687EF9-407F-40C9-995B-8D40AC686872}">
      <dgm:prSet phldrT="[Texto]" custT="1"/>
      <dgm:spPr/>
      <dgm:t>
        <a:bodyPr/>
        <a:lstStyle/>
        <a:p>
          <a:r>
            <a:rPr lang="es-ES" sz="1600" dirty="0">
              <a:latin typeface="Calibri" panose="020F0502020204030204" pitchFamily="34" charset="0"/>
              <a:cs typeface="Calibri" panose="020F0502020204030204" pitchFamily="34" charset="0"/>
            </a:rPr>
            <a:t>Por ejemplo, si una fábrica produce 1 millón de piezas y solo 233 de ellas son defectuosas, entonces el proceso está en el nivel Sigma 5.</a:t>
          </a:r>
          <a:endParaRPr lang="es-PE" sz="1600" dirty="0">
            <a:latin typeface="Calibri" panose="020F0502020204030204" pitchFamily="34" charset="0"/>
            <a:cs typeface="Calibri" panose="020F0502020204030204" pitchFamily="34" charset="0"/>
          </a:endParaRPr>
        </a:p>
      </dgm:t>
    </dgm:pt>
    <dgm:pt modelId="{115F2CCF-9EDE-45C0-A5CB-0AE827CA8D91}" type="parTrans" cxnId="{1CE9C360-A884-4C5B-AD84-6F82F671E694}">
      <dgm:prSet/>
      <dgm:spPr/>
      <dgm:t>
        <a:bodyPr/>
        <a:lstStyle/>
        <a:p>
          <a:endParaRPr lang="es-PE"/>
        </a:p>
      </dgm:t>
    </dgm:pt>
    <dgm:pt modelId="{C713DBDF-7D6F-466E-BE15-18CCB28B9FAA}" type="sibTrans" cxnId="{1CE9C360-A884-4C5B-AD84-6F82F671E694}">
      <dgm:prSet/>
      <dgm:spPr/>
      <dgm:t>
        <a:bodyPr/>
        <a:lstStyle/>
        <a:p>
          <a:endParaRPr lang="es-PE"/>
        </a:p>
      </dgm:t>
    </dgm:pt>
    <dgm:pt modelId="{20B97C31-9740-42D1-A46D-38FC362F2565}">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F671B5F8-795A-4EAA-A344-404D16B4C78A}" type="parTrans" cxnId="{0DE181D5-AEB3-4786-AADC-794031B1EDA6}">
      <dgm:prSet/>
      <dgm:spPr/>
      <dgm:t>
        <a:bodyPr/>
        <a:lstStyle/>
        <a:p>
          <a:endParaRPr lang="es-PE"/>
        </a:p>
      </dgm:t>
    </dgm:pt>
    <dgm:pt modelId="{DE644A25-1CAE-4063-8994-4226E3CD4F3C}" type="sibTrans" cxnId="{0DE181D5-AEB3-4786-AADC-794031B1EDA6}">
      <dgm:prSet/>
      <dgm:spPr/>
      <dgm:t>
        <a:bodyPr/>
        <a:lstStyle/>
        <a:p>
          <a:endParaRPr lang="es-PE"/>
        </a:p>
      </dgm:t>
    </dgm:pt>
    <dgm:pt modelId="{87D1A3D4-72ED-463C-B671-A9B10A7DCC6D}">
      <dgm:prSet phldrT="[Texto]" custT="1"/>
      <dgm:spPr/>
      <dgm:t>
        <a:bodyPr/>
        <a:lstStyle/>
        <a:p>
          <a:r>
            <a:rPr lang="es-ES" sz="1600">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Por ejemplo, si una fábrica produce 1 millón de piezas y solo 3.4 de ellas son defectuosas, entonces el proceso está en el nivel Sigma 6.</a:t>
          </a:r>
          <a:endParaRPr lang="es-PE" sz="1600" dirty="0">
            <a:latin typeface="Calibri" panose="020F0502020204030204" pitchFamily="34" charset="0"/>
            <a:cs typeface="Calibri" panose="020F0502020204030204" pitchFamily="34" charset="0"/>
          </a:endParaRPr>
        </a:p>
      </dgm:t>
    </dgm:pt>
    <dgm:pt modelId="{75FC35E2-1DC1-4981-A08A-1ED907554131}" type="parTrans" cxnId="{3567E063-5305-4CEB-9C2E-D98A7695CE60}">
      <dgm:prSet/>
      <dgm:spPr/>
      <dgm:t>
        <a:bodyPr/>
        <a:lstStyle/>
        <a:p>
          <a:endParaRPr lang="es-PE"/>
        </a:p>
      </dgm:t>
    </dgm:pt>
    <dgm:pt modelId="{35AE8E2A-F201-4F6F-AAFF-D519B4A427EF}" type="sibTrans" cxnId="{3567E063-5305-4CEB-9C2E-D98A7695CE60}">
      <dgm:prSet/>
      <dgm:spPr/>
      <dgm:t>
        <a:bodyPr/>
        <a:lstStyle/>
        <a:p>
          <a:endParaRPr lang="es-PE"/>
        </a:p>
      </dgm:t>
    </dgm:pt>
    <dgm:pt modelId="{986A1D0A-141D-44CF-8280-CE6C60E656D4}">
      <dgm:prSet phldrT="[Texto]" custT="1"/>
      <dgm:spPr/>
      <dgm:t>
        <a:bodyPr/>
        <a:lstStyle/>
        <a:p>
          <a:endParaRPr lang="es-PE" sz="1600" dirty="0">
            <a:latin typeface="Calibri" panose="020F0502020204030204" pitchFamily="34" charset="0"/>
            <a:cs typeface="Calibri" panose="020F0502020204030204" pitchFamily="34" charset="0"/>
          </a:endParaRPr>
        </a:p>
      </dgm:t>
    </dgm:pt>
    <dgm:pt modelId="{FAE7122C-CFF8-4CBD-A1C3-3BDDD06E79ED}" type="parTrans" cxnId="{05AEE1CB-C25B-4B27-A583-F8466C04BE62}">
      <dgm:prSet/>
      <dgm:spPr/>
      <dgm:t>
        <a:bodyPr/>
        <a:lstStyle/>
        <a:p>
          <a:endParaRPr lang="es-PE"/>
        </a:p>
      </dgm:t>
    </dgm:pt>
    <dgm:pt modelId="{237AA276-502F-4F4C-9D89-EC4057B17916}" type="sibTrans" cxnId="{05AEE1CB-C25B-4B27-A583-F8466C04BE62}">
      <dgm:prSet/>
      <dgm:spPr/>
      <dgm:t>
        <a:bodyPr/>
        <a:lstStyle/>
        <a:p>
          <a:endParaRPr lang="es-PE"/>
        </a:p>
      </dgm:t>
    </dgm:pt>
    <dgm:pt modelId="{89CAD33E-53A8-443C-9BDF-F0F233156AF1}" type="pres">
      <dgm:prSet presAssocID="{A7E3F1EB-6882-4A5B-A604-384BFC57CD74}" presName="Name0" presStyleCnt="0">
        <dgm:presLayoutVars>
          <dgm:dir/>
          <dgm:animLvl val="lvl"/>
          <dgm:resizeHandles val="exact"/>
        </dgm:presLayoutVars>
      </dgm:prSet>
      <dgm:spPr/>
    </dgm:pt>
    <dgm:pt modelId="{065E58E4-E53C-41D2-8933-2D660E75B71F}" type="pres">
      <dgm:prSet presAssocID="{0E664220-CC76-4FF2-A5BA-FF1E0D6F72E0}" presName="composite" presStyleCnt="0"/>
      <dgm:spPr/>
    </dgm:pt>
    <dgm:pt modelId="{72036624-DE87-4E15-8352-B5EC4B132349}" type="pres">
      <dgm:prSet presAssocID="{0E664220-CC76-4FF2-A5BA-FF1E0D6F72E0}" presName="parTx" presStyleLbl="alignNode1" presStyleIdx="0" presStyleCnt="3">
        <dgm:presLayoutVars>
          <dgm:chMax val="0"/>
          <dgm:chPref val="0"/>
          <dgm:bulletEnabled val="1"/>
        </dgm:presLayoutVars>
      </dgm:prSet>
      <dgm:spPr/>
    </dgm:pt>
    <dgm:pt modelId="{629620AF-7E63-46A8-9074-3108862683E9}" type="pres">
      <dgm:prSet presAssocID="{0E664220-CC76-4FF2-A5BA-FF1E0D6F72E0}" presName="desTx" presStyleLbl="alignAccFollowNode1" presStyleIdx="0" presStyleCnt="3">
        <dgm:presLayoutVars>
          <dgm:bulletEnabled val="1"/>
        </dgm:presLayoutVars>
      </dgm:prSet>
      <dgm:spPr/>
    </dgm:pt>
    <dgm:pt modelId="{F1680FB2-D0C4-46BD-9310-76DE1372FDB8}" type="pres">
      <dgm:prSet presAssocID="{784DB4F3-D11C-44FB-A6A9-BD6775943E5B}" presName="space" presStyleCnt="0"/>
      <dgm:spPr/>
    </dgm:pt>
    <dgm:pt modelId="{548828FD-E8C0-4645-8BC9-1843FABBDFD6}" type="pres">
      <dgm:prSet presAssocID="{1D0A5CE4-7C2F-4041-8309-DABF04A6CC97}" presName="composite" presStyleCnt="0"/>
      <dgm:spPr/>
    </dgm:pt>
    <dgm:pt modelId="{7C4810DE-255E-4BB3-91A8-A0868A2C6BD4}" type="pres">
      <dgm:prSet presAssocID="{1D0A5CE4-7C2F-4041-8309-DABF04A6CC97}" presName="parTx" presStyleLbl="alignNode1" presStyleIdx="1" presStyleCnt="3">
        <dgm:presLayoutVars>
          <dgm:chMax val="0"/>
          <dgm:chPref val="0"/>
          <dgm:bulletEnabled val="1"/>
        </dgm:presLayoutVars>
      </dgm:prSet>
      <dgm:spPr/>
    </dgm:pt>
    <dgm:pt modelId="{3B6C8D6F-85B8-4A0A-85BA-3EA286DB1DC0}" type="pres">
      <dgm:prSet presAssocID="{1D0A5CE4-7C2F-4041-8309-DABF04A6CC97}" presName="desTx" presStyleLbl="alignAccFollowNode1" presStyleIdx="1" presStyleCnt="3">
        <dgm:presLayoutVars>
          <dgm:bulletEnabled val="1"/>
        </dgm:presLayoutVars>
      </dgm:prSet>
      <dgm:spPr/>
    </dgm:pt>
    <dgm:pt modelId="{10D1A24B-7796-4D95-9733-802487D6917D}" type="pres">
      <dgm:prSet presAssocID="{054E3CA8-1B7A-4EA0-92A3-ACAC82E867E6}" presName="space" presStyleCnt="0"/>
      <dgm:spPr/>
    </dgm:pt>
    <dgm:pt modelId="{CC3DEADE-89EA-4D7E-8F0A-AC4CDFA56744}" type="pres">
      <dgm:prSet presAssocID="{C822580D-B055-459E-BCF3-A8FBB25FB78D}" presName="composite" presStyleCnt="0"/>
      <dgm:spPr/>
    </dgm:pt>
    <dgm:pt modelId="{FBFC3F96-0E5C-4E93-B272-A2CDCAB449DB}" type="pres">
      <dgm:prSet presAssocID="{C822580D-B055-459E-BCF3-A8FBB25FB78D}" presName="parTx" presStyleLbl="alignNode1" presStyleIdx="2" presStyleCnt="3">
        <dgm:presLayoutVars>
          <dgm:chMax val="0"/>
          <dgm:chPref val="0"/>
          <dgm:bulletEnabled val="1"/>
        </dgm:presLayoutVars>
      </dgm:prSet>
      <dgm:spPr/>
    </dgm:pt>
    <dgm:pt modelId="{74B8B2EF-70BD-42BB-BA73-4065FCCC25EF}" type="pres">
      <dgm:prSet presAssocID="{C822580D-B055-459E-BCF3-A8FBB25FB78D}" presName="desTx" presStyleLbl="alignAccFollowNode1" presStyleIdx="2" presStyleCnt="3">
        <dgm:presLayoutVars>
          <dgm:bulletEnabled val="1"/>
        </dgm:presLayoutVars>
      </dgm:prSet>
      <dgm:spPr/>
    </dgm:pt>
  </dgm:ptLst>
  <dgm:cxnLst>
    <dgm:cxn modelId="{3F21AA1E-D27B-4A8F-B36B-73BD4616B868}" srcId="{1D0A5CE4-7C2F-4041-8309-DABF04A6CC97}" destId="{36AC026B-F5A9-4AC1-9287-33FB1B66FC23}" srcOrd="0" destOrd="0" parTransId="{77330B5C-2142-47E2-80C5-BAB88D9D1121}" sibTransId="{E2917836-2E7E-4A87-AE40-A9746AAE0312}"/>
    <dgm:cxn modelId="{0D98071F-DCEA-4C9B-A38F-5062C654981E}" type="presOf" srcId="{87D1A3D4-72ED-463C-B671-A9B10A7DCC6D}" destId="{74B8B2EF-70BD-42BB-BA73-4065FCCC25EF}" srcOrd="0" destOrd="2" presId="urn:microsoft.com/office/officeart/2005/8/layout/hList1"/>
    <dgm:cxn modelId="{235AB02B-D785-4D43-8A32-259D463C33B8}" srcId="{A7E3F1EB-6882-4A5B-A604-384BFC57CD74}" destId="{C822580D-B055-459E-BCF3-A8FBB25FB78D}" srcOrd="2" destOrd="0" parTransId="{5B2AF253-782D-40D8-9A77-8DB58C82D304}" sibTransId="{5AE9209E-70EC-4545-8E12-F117ED5435D9}"/>
    <dgm:cxn modelId="{C8E3B135-A8A8-4507-AEEB-88EDE274767A}" srcId="{A7E3F1EB-6882-4A5B-A604-384BFC57CD74}" destId="{1D0A5CE4-7C2F-4041-8309-DABF04A6CC97}" srcOrd="1" destOrd="0" parTransId="{BBB46940-47CC-42EF-8AF6-EEB57406BD13}" sibTransId="{054E3CA8-1B7A-4EA0-92A3-ACAC82E867E6}"/>
    <dgm:cxn modelId="{8FAAA338-699A-4B91-A4FD-71D931892273}" srcId="{0E664220-CC76-4FF2-A5BA-FF1E0D6F72E0}" destId="{F48A2811-5F4D-412A-9B0B-CD166565575A}" srcOrd="1" destOrd="0" parTransId="{61D70F83-ACDB-4BFB-B41F-C961D17BFC41}" sibTransId="{66568B52-E657-4200-A77C-0A9544904692}"/>
    <dgm:cxn modelId="{7561BC40-B7DF-4D17-A870-22FF5A63DCEC}" type="presOf" srcId="{A7E3F1EB-6882-4A5B-A604-384BFC57CD74}" destId="{89CAD33E-53A8-443C-9BDF-F0F233156AF1}" srcOrd="0" destOrd="0" presId="urn:microsoft.com/office/officeart/2005/8/layout/hList1"/>
    <dgm:cxn modelId="{1CE9C360-A884-4C5B-AD84-6F82F671E694}" srcId="{1D0A5CE4-7C2F-4041-8309-DABF04A6CC97}" destId="{0E687EF9-407F-40C9-995B-8D40AC686872}" srcOrd="2" destOrd="0" parTransId="{115F2CCF-9EDE-45C0-A5CB-0AE827CA8D91}" sibTransId="{C713DBDF-7D6F-466E-BE15-18CCB28B9FAA}"/>
    <dgm:cxn modelId="{3567E063-5305-4CEB-9C2E-D98A7695CE60}" srcId="{C822580D-B055-459E-BCF3-A8FBB25FB78D}" destId="{87D1A3D4-72ED-463C-B671-A9B10A7DCC6D}" srcOrd="2" destOrd="0" parTransId="{75FC35E2-1DC1-4981-A08A-1ED907554131}" sibTransId="{35AE8E2A-F201-4F6F-AAFF-D519B4A427EF}"/>
    <dgm:cxn modelId="{3B5D6D4A-C8DA-4CE3-9E7D-2E25D4E81613}" type="presOf" srcId="{986A1D0A-141D-44CF-8280-CE6C60E656D4}" destId="{74B8B2EF-70BD-42BB-BA73-4065FCCC25EF}" srcOrd="0" destOrd="1" presId="urn:microsoft.com/office/officeart/2005/8/layout/hList1"/>
    <dgm:cxn modelId="{8A42176B-580B-4527-BB93-87F04AB4CECB}" srcId="{C822580D-B055-459E-BCF3-A8FBB25FB78D}" destId="{9D742511-9440-436F-B4BD-B74BE94B1E74}" srcOrd="0" destOrd="0" parTransId="{8F259E82-4679-43DA-9811-DD87C8709AD7}" sibTransId="{8B7F3833-1400-4C99-B624-EC9BBB360BC3}"/>
    <dgm:cxn modelId="{8805885A-B197-4044-A7E7-C94BA9BC19BB}" type="presOf" srcId="{E4D4B9EF-ED31-434E-8254-11852D52C47F}" destId="{629620AF-7E63-46A8-9074-3108862683E9}" srcOrd="0" destOrd="2" presId="urn:microsoft.com/office/officeart/2005/8/layout/hList1"/>
    <dgm:cxn modelId="{9E134387-AFB1-47AA-9009-49F1267C7C28}" srcId="{0E664220-CC76-4FF2-A5BA-FF1E0D6F72E0}" destId="{D8CE2B98-9073-4A7A-81BF-80193BFCF5E7}" srcOrd="0" destOrd="0" parTransId="{3F40B9EE-C6AD-45FC-9A9D-D1B9C56812BF}" sibTransId="{B4458CD2-EE37-4653-B917-1F1A8A277FD1}"/>
    <dgm:cxn modelId="{5594B088-7939-4794-B0A0-E5D82165A400}" srcId="{A7E3F1EB-6882-4A5B-A604-384BFC57CD74}" destId="{0E664220-CC76-4FF2-A5BA-FF1E0D6F72E0}" srcOrd="0" destOrd="0" parTransId="{63565A10-81F4-4C48-ABBA-D849941283FA}" sibTransId="{784DB4F3-D11C-44FB-A6A9-BD6775943E5B}"/>
    <dgm:cxn modelId="{55BF1089-EFA0-427C-AF98-D2DB2DD8078F}" type="presOf" srcId="{C822580D-B055-459E-BCF3-A8FBB25FB78D}" destId="{FBFC3F96-0E5C-4E93-B272-A2CDCAB449DB}" srcOrd="0" destOrd="0" presId="urn:microsoft.com/office/officeart/2005/8/layout/hList1"/>
    <dgm:cxn modelId="{B0F06E90-52B0-4BA2-8717-D1C5FD4E04B6}" type="presOf" srcId="{1D0A5CE4-7C2F-4041-8309-DABF04A6CC97}" destId="{7C4810DE-255E-4BB3-91A8-A0868A2C6BD4}" srcOrd="0" destOrd="0" presId="urn:microsoft.com/office/officeart/2005/8/layout/hList1"/>
    <dgm:cxn modelId="{8BE9CFB0-9E0C-4E90-B6D0-D1C2EF6CB593}" srcId="{0E664220-CC76-4FF2-A5BA-FF1E0D6F72E0}" destId="{E4D4B9EF-ED31-434E-8254-11852D52C47F}" srcOrd="2" destOrd="0" parTransId="{5E0ED01C-78E2-4A56-93E8-9F00D57DC92E}" sibTransId="{06CE1889-98B3-4D9B-939F-3536EDD4E936}"/>
    <dgm:cxn modelId="{776943C3-4258-4B3F-B9A9-7926FA168454}" type="presOf" srcId="{20B97C31-9740-42D1-A46D-38FC362F2565}" destId="{3B6C8D6F-85B8-4A0A-85BA-3EA286DB1DC0}" srcOrd="0" destOrd="1" presId="urn:microsoft.com/office/officeart/2005/8/layout/hList1"/>
    <dgm:cxn modelId="{05AEE1CB-C25B-4B27-A583-F8466C04BE62}" srcId="{C822580D-B055-459E-BCF3-A8FBB25FB78D}" destId="{986A1D0A-141D-44CF-8280-CE6C60E656D4}" srcOrd="1" destOrd="0" parTransId="{FAE7122C-CFF8-4CBD-A1C3-3BDDD06E79ED}" sibTransId="{237AA276-502F-4F4C-9D89-EC4057B17916}"/>
    <dgm:cxn modelId="{C4AF69D2-07A7-4B20-8181-52475E513D90}" type="presOf" srcId="{9D742511-9440-436F-B4BD-B74BE94B1E74}" destId="{74B8B2EF-70BD-42BB-BA73-4065FCCC25EF}" srcOrd="0" destOrd="0" presId="urn:microsoft.com/office/officeart/2005/8/layout/hList1"/>
    <dgm:cxn modelId="{0EE3ECD4-94AA-4AAF-9169-F289E9F01859}" type="presOf" srcId="{36AC026B-F5A9-4AC1-9287-33FB1B66FC23}" destId="{3B6C8D6F-85B8-4A0A-85BA-3EA286DB1DC0}" srcOrd="0" destOrd="0" presId="urn:microsoft.com/office/officeart/2005/8/layout/hList1"/>
    <dgm:cxn modelId="{0DE181D5-AEB3-4786-AADC-794031B1EDA6}" srcId="{1D0A5CE4-7C2F-4041-8309-DABF04A6CC97}" destId="{20B97C31-9740-42D1-A46D-38FC362F2565}" srcOrd="1" destOrd="0" parTransId="{F671B5F8-795A-4EAA-A344-404D16B4C78A}" sibTransId="{DE644A25-1CAE-4063-8994-4226E3CD4F3C}"/>
    <dgm:cxn modelId="{593E87DD-2052-4423-BC14-2515CCA16E74}" type="presOf" srcId="{0E687EF9-407F-40C9-995B-8D40AC686872}" destId="{3B6C8D6F-85B8-4A0A-85BA-3EA286DB1DC0}" srcOrd="0" destOrd="2" presId="urn:microsoft.com/office/officeart/2005/8/layout/hList1"/>
    <dgm:cxn modelId="{95C045EF-FE2F-460E-8BAB-6509C1DE9100}" type="presOf" srcId="{F48A2811-5F4D-412A-9B0B-CD166565575A}" destId="{629620AF-7E63-46A8-9074-3108862683E9}" srcOrd="0" destOrd="1" presId="urn:microsoft.com/office/officeart/2005/8/layout/hList1"/>
    <dgm:cxn modelId="{4791F4FD-CB54-4B86-9375-E8C84BB3F2E8}" type="presOf" srcId="{D8CE2B98-9073-4A7A-81BF-80193BFCF5E7}" destId="{629620AF-7E63-46A8-9074-3108862683E9}" srcOrd="0" destOrd="0" presId="urn:microsoft.com/office/officeart/2005/8/layout/hList1"/>
    <dgm:cxn modelId="{166949FF-4284-4BE2-9E9F-200F946CC6F4}" type="presOf" srcId="{0E664220-CC76-4FF2-A5BA-FF1E0D6F72E0}" destId="{72036624-DE87-4E15-8352-B5EC4B132349}" srcOrd="0" destOrd="0" presId="urn:microsoft.com/office/officeart/2005/8/layout/hList1"/>
    <dgm:cxn modelId="{C7E01943-4C45-4112-8942-4FC658FFC5BF}" type="presParOf" srcId="{89CAD33E-53A8-443C-9BDF-F0F233156AF1}" destId="{065E58E4-E53C-41D2-8933-2D660E75B71F}" srcOrd="0" destOrd="0" presId="urn:microsoft.com/office/officeart/2005/8/layout/hList1"/>
    <dgm:cxn modelId="{A8F2E8BC-C821-4BE6-9CA3-84C8378A9890}" type="presParOf" srcId="{065E58E4-E53C-41D2-8933-2D660E75B71F}" destId="{72036624-DE87-4E15-8352-B5EC4B132349}" srcOrd="0" destOrd="0" presId="urn:microsoft.com/office/officeart/2005/8/layout/hList1"/>
    <dgm:cxn modelId="{7DE6457D-3C77-4FE3-85A0-890E75437118}" type="presParOf" srcId="{065E58E4-E53C-41D2-8933-2D660E75B71F}" destId="{629620AF-7E63-46A8-9074-3108862683E9}" srcOrd="1" destOrd="0" presId="urn:microsoft.com/office/officeart/2005/8/layout/hList1"/>
    <dgm:cxn modelId="{95896146-3D91-4751-AC8B-CB3DCCA3F102}" type="presParOf" srcId="{89CAD33E-53A8-443C-9BDF-F0F233156AF1}" destId="{F1680FB2-D0C4-46BD-9310-76DE1372FDB8}" srcOrd="1" destOrd="0" presId="urn:microsoft.com/office/officeart/2005/8/layout/hList1"/>
    <dgm:cxn modelId="{92E9201F-78F4-4B62-81BC-CF1C5FC341A9}" type="presParOf" srcId="{89CAD33E-53A8-443C-9BDF-F0F233156AF1}" destId="{548828FD-E8C0-4645-8BC9-1843FABBDFD6}" srcOrd="2" destOrd="0" presId="urn:microsoft.com/office/officeart/2005/8/layout/hList1"/>
    <dgm:cxn modelId="{C7132855-B256-41A7-B9FF-71176755B5DE}" type="presParOf" srcId="{548828FD-E8C0-4645-8BC9-1843FABBDFD6}" destId="{7C4810DE-255E-4BB3-91A8-A0868A2C6BD4}" srcOrd="0" destOrd="0" presId="urn:microsoft.com/office/officeart/2005/8/layout/hList1"/>
    <dgm:cxn modelId="{75C72FEB-7D70-4CBA-AC3A-B11947B412E5}" type="presParOf" srcId="{548828FD-E8C0-4645-8BC9-1843FABBDFD6}" destId="{3B6C8D6F-85B8-4A0A-85BA-3EA286DB1DC0}" srcOrd="1" destOrd="0" presId="urn:microsoft.com/office/officeart/2005/8/layout/hList1"/>
    <dgm:cxn modelId="{267A5616-9A2F-4E99-B96D-6EA5DFCF708A}" type="presParOf" srcId="{89CAD33E-53A8-443C-9BDF-F0F233156AF1}" destId="{10D1A24B-7796-4D95-9733-802487D6917D}" srcOrd="3" destOrd="0" presId="urn:microsoft.com/office/officeart/2005/8/layout/hList1"/>
    <dgm:cxn modelId="{CF2EFB88-ECD9-43D2-A34B-4F45645164D2}" type="presParOf" srcId="{89CAD33E-53A8-443C-9BDF-F0F233156AF1}" destId="{CC3DEADE-89EA-4D7E-8F0A-AC4CDFA56744}" srcOrd="4" destOrd="0" presId="urn:microsoft.com/office/officeart/2005/8/layout/hList1"/>
    <dgm:cxn modelId="{9E31A126-D651-4AFE-9841-3878F145196B}" type="presParOf" srcId="{CC3DEADE-89EA-4D7E-8F0A-AC4CDFA56744}" destId="{FBFC3F96-0E5C-4E93-B272-A2CDCAB449DB}" srcOrd="0" destOrd="0" presId="urn:microsoft.com/office/officeart/2005/8/layout/hList1"/>
    <dgm:cxn modelId="{64A272FE-A587-45E3-B739-267B718F7ECC}" type="presParOf" srcId="{CC3DEADE-89EA-4D7E-8F0A-AC4CDFA56744}" destId="{74B8B2EF-70BD-42BB-BA73-4065FCCC25E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170AB70A-55F5-A646-A59D-C55BC3DCC715}" type="presOf" srcId="{1105B071-F006-43B3-AD85-E222EB99B6B3}" destId="{1DF55FE8-2C7F-41CC-807E-28915C04FFED}" srcOrd="0" destOrd="0" presId="urn:microsoft.com/office/officeart/2005/8/layout/process1"/>
    <dgm:cxn modelId="{1401EE16-55C8-1D41-B882-EC5EAEFC20A7}" type="presOf" srcId="{082D6977-B34A-4145-9291-6564D19F7B82}" destId="{DDF31F74-ECC4-49F7-BA27-7F45148AB247}" srcOrd="0" destOrd="0" presId="urn:microsoft.com/office/officeart/2005/8/layout/process1"/>
    <dgm:cxn modelId="{8C441A32-98D1-204E-B8E3-55A815EAD773}" type="presOf" srcId="{4E73DE8E-2276-463D-BDF5-14AFBBCA6152}" destId="{9C009237-29E4-4FEF-B3D1-D64C11C684C5}"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E10FB35F-E8B6-B240-983E-2DA89C096FFC}" type="presOf" srcId="{A76B9FFA-0FCD-4A1D-9FB7-189CF47A114F}" destId="{05F17DF1-8182-47E0-A913-DA8B2CECD62B}" srcOrd="1"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E0AE4652-C02F-844F-9FA6-3FB6291A8856}" type="presOf" srcId="{596C05E7-BE8E-4B5F-8EF9-0844255BDE3C}" destId="{CE148838-629F-49FF-90FF-6B1280789278}"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79D5A279-6A38-DA4B-BF97-C66B8DE992F6}" type="presOf" srcId="{13DCDC78-9ABC-4C2B-BB85-BA7587F8C72C}" destId="{BEB5A5AA-1170-454A-9AE6-B9553F3621D3}" srcOrd="0" destOrd="0" presId="urn:microsoft.com/office/officeart/2005/8/layout/process1"/>
    <dgm:cxn modelId="{336B747A-2CC5-6B43-9B5A-60BD16C9859C}" type="presOf" srcId="{A76B9FFA-0FCD-4A1D-9FB7-189CF47A114F}" destId="{91599DA3-F280-4BCD-A33B-7B9F70E5EA5C}"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92DEEB8A-CCD5-114A-B9F1-AAB65F4BD360}" type="presOf" srcId="{DC30128B-2013-4C5E-A3F4-A9242CF9F796}" destId="{273758B4-71CE-42E0-9915-0BFD96475DD9}" srcOrd="1" destOrd="0" presId="urn:microsoft.com/office/officeart/2005/8/layout/process1"/>
    <dgm:cxn modelId="{D4714D8B-95FD-4747-B618-55914E297AC5}" type="presOf" srcId="{F8B3F0B6-FA8E-46D2-AE74-05B82EBE7770}" destId="{4A433211-E46D-4716-8940-79F5B36BAF58}"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870E93A3-4249-FF41-BB2D-2B9BA6A5485D}" type="presOf" srcId="{AB4BF70F-C661-4829-BF06-5542016FC7DB}" destId="{7DCF3E84-36AB-4796-B048-7EF2DBDD639B}" srcOrd="0" destOrd="0" presId="urn:microsoft.com/office/officeart/2005/8/layout/process1"/>
    <dgm:cxn modelId="{85EAEFB8-2F7B-1F48-B368-E832868393EB}" type="presOf" srcId="{DC30128B-2013-4C5E-A3F4-A9242CF9F796}" destId="{337986F0-E061-46E3-ABFE-760D7B6059F4}" srcOrd="0" destOrd="0" presId="urn:microsoft.com/office/officeart/2005/8/layout/process1"/>
    <dgm:cxn modelId="{1574C0D6-0813-9C4A-8DC9-865DF92FDBEF}" type="presOf" srcId="{D312B113-0257-4DD3-96C4-D673A01F7411}" destId="{5891D9E5-D840-4DF0-B94D-C8B95B502D60}" srcOrd="0" destOrd="0" presId="urn:microsoft.com/office/officeart/2005/8/layout/process1"/>
    <dgm:cxn modelId="{CA1A45F6-CE99-3244-9BE3-0C049AA61702}" type="presOf" srcId="{13DCDC78-9ABC-4C2B-BB85-BA7587F8C72C}" destId="{CB7B2D68-FE1D-4A26-BC96-423E72AE5B60}" srcOrd="1" destOrd="0" presId="urn:microsoft.com/office/officeart/2005/8/layout/process1"/>
    <dgm:cxn modelId="{AFCF17FB-FC78-0C45-BD2B-5152C27BA855}" type="presOf" srcId="{082D6977-B34A-4145-9291-6564D19F7B82}" destId="{0E3A90B1-151E-4BEC-9A97-C933DB970C9D}" srcOrd="1" destOrd="0" presId="urn:microsoft.com/office/officeart/2005/8/layout/process1"/>
    <dgm:cxn modelId="{49507A15-D756-6C49-98A6-19A02000E2B4}" type="presParOf" srcId="{9C009237-29E4-4FEF-B3D1-D64C11C684C5}" destId="{7DCF3E84-36AB-4796-B048-7EF2DBDD639B}" srcOrd="0" destOrd="0" presId="urn:microsoft.com/office/officeart/2005/8/layout/process1"/>
    <dgm:cxn modelId="{A91A61BD-C3C7-3741-89A4-C42080998F99}" type="presParOf" srcId="{9C009237-29E4-4FEF-B3D1-D64C11C684C5}" destId="{91599DA3-F280-4BCD-A33B-7B9F70E5EA5C}" srcOrd="1" destOrd="0" presId="urn:microsoft.com/office/officeart/2005/8/layout/process1"/>
    <dgm:cxn modelId="{E1F639A0-E5CA-084E-88AD-B5EA8680E53F}" type="presParOf" srcId="{91599DA3-F280-4BCD-A33B-7B9F70E5EA5C}" destId="{05F17DF1-8182-47E0-A913-DA8B2CECD62B}" srcOrd="0" destOrd="0" presId="urn:microsoft.com/office/officeart/2005/8/layout/process1"/>
    <dgm:cxn modelId="{2C612B96-2659-F043-B628-A899441ACC20}" type="presParOf" srcId="{9C009237-29E4-4FEF-B3D1-D64C11C684C5}" destId="{4A433211-E46D-4716-8940-79F5B36BAF58}" srcOrd="2" destOrd="0" presId="urn:microsoft.com/office/officeart/2005/8/layout/process1"/>
    <dgm:cxn modelId="{0D4F2B7C-7323-C949-B58D-1BB25C55881F}" type="presParOf" srcId="{9C009237-29E4-4FEF-B3D1-D64C11C684C5}" destId="{DDF31F74-ECC4-49F7-BA27-7F45148AB247}" srcOrd="3" destOrd="0" presId="urn:microsoft.com/office/officeart/2005/8/layout/process1"/>
    <dgm:cxn modelId="{3DC2ACDC-8F4D-7944-AC5E-C9307A037204}" type="presParOf" srcId="{DDF31F74-ECC4-49F7-BA27-7F45148AB247}" destId="{0E3A90B1-151E-4BEC-9A97-C933DB970C9D}" srcOrd="0" destOrd="0" presId="urn:microsoft.com/office/officeart/2005/8/layout/process1"/>
    <dgm:cxn modelId="{E22F08E8-CF14-F34B-8B60-056CECAEEE14}" type="presParOf" srcId="{9C009237-29E4-4FEF-B3D1-D64C11C684C5}" destId="{1DF55FE8-2C7F-41CC-807E-28915C04FFED}" srcOrd="4" destOrd="0" presId="urn:microsoft.com/office/officeart/2005/8/layout/process1"/>
    <dgm:cxn modelId="{D8AD1571-9DC2-544F-8248-F86001D730CC}" type="presParOf" srcId="{9C009237-29E4-4FEF-B3D1-D64C11C684C5}" destId="{BEB5A5AA-1170-454A-9AE6-B9553F3621D3}" srcOrd="5" destOrd="0" presId="urn:microsoft.com/office/officeart/2005/8/layout/process1"/>
    <dgm:cxn modelId="{6D9D55C6-14DE-5A4C-A588-E3FC413F1498}" type="presParOf" srcId="{BEB5A5AA-1170-454A-9AE6-B9553F3621D3}" destId="{CB7B2D68-FE1D-4A26-BC96-423E72AE5B60}" srcOrd="0" destOrd="0" presId="urn:microsoft.com/office/officeart/2005/8/layout/process1"/>
    <dgm:cxn modelId="{65C0F5CC-D75C-5F42-B18B-D1431A885136}" type="presParOf" srcId="{9C009237-29E4-4FEF-B3D1-D64C11C684C5}" destId="{CE148838-629F-49FF-90FF-6B1280789278}" srcOrd="6" destOrd="0" presId="urn:microsoft.com/office/officeart/2005/8/layout/process1"/>
    <dgm:cxn modelId="{90DE8E4D-BC7E-EE47-9026-1930935F0FF4}" type="presParOf" srcId="{9C009237-29E4-4FEF-B3D1-D64C11C684C5}" destId="{337986F0-E061-46E3-ABFE-760D7B6059F4}" srcOrd="7" destOrd="0" presId="urn:microsoft.com/office/officeart/2005/8/layout/process1"/>
    <dgm:cxn modelId="{5BF09C4E-B58C-B648-9989-E02C6B671E68}" type="presParOf" srcId="{337986F0-E061-46E3-ABFE-760D7B6059F4}" destId="{273758B4-71CE-42E0-9915-0BFD96475DD9}" srcOrd="0" destOrd="0" presId="urn:microsoft.com/office/officeart/2005/8/layout/process1"/>
    <dgm:cxn modelId="{187B5B4D-4F34-5D42-8D74-829335E4CFFD}"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85D5821B-27A7-6F4B-8651-57B658EEE9E4}" type="presOf" srcId="{082D6977-B34A-4145-9291-6564D19F7B82}" destId="{0E3A90B1-151E-4BEC-9A97-C933DB970C9D}" srcOrd="1" destOrd="0" presId="urn:microsoft.com/office/officeart/2005/8/layout/process1"/>
    <dgm:cxn modelId="{71375422-FFB8-624C-921B-B419A99439CF}" type="presOf" srcId="{D312B113-0257-4DD3-96C4-D673A01F7411}" destId="{5891D9E5-D840-4DF0-B94D-C8B95B502D60}" srcOrd="0" destOrd="0" presId="urn:microsoft.com/office/officeart/2005/8/layout/process1"/>
    <dgm:cxn modelId="{C6279E33-68B4-DE41-B585-9D7F95A7A42D}" type="presOf" srcId="{A76B9FFA-0FCD-4A1D-9FB7-189CF47A114F}" destId="{05F17DF1-8182-47E0-A913-DA8B2CECD62B}" srcOrd="1" destOrd="0" presId="urn:microsoft.com/office/officeart/2005/8/layout/process1"/>
    <dgm:cxn modelId="{80F1F233-26B3-634D-8843-6AF09A265896}" type="presOf" srcId="{1105B071-F006-43B3-AD85-E222EB99B6B3}" destId="{1DF55FE8-2C7F-41CC-807E-28915C04FFED}"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0014DC69-0541-BA48-B29E-B5DEFB3A4829}" type="presOf" srcId="{4E73DE8E-2276-463D-BDF5-14AFBBCA6152}" destId="{9C009237-29E4-4FEF-B3D1-D64C11C684C5}" srcOrd="0" destOrd="0" presId="urn:microsoft.com/office/officeart/2005/8/layout/process1"/>
    <dgm:cxn modelId="{9A389871-D458-DD47-9CA5-1EAB59B77B8E}" type="presOf" srcId="{DC30128B-2013-4C5E-A3F4-A9242CF9F796}" destId="{337986F0-E061-46E3-ABFE-760D7B6059F4}"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DAB6A882-E780-467F-BE70-CB340F22837B}" srcId="{4E73DE8E-2276-463D-BDF5-14AFBBCA6152}" destId="{596C05E7-BE8E-4B5F-8EF9-0844255BDE3C}" srcOrd="3" destOrd="0" parTransId="{D156C7FF-7B6B-4CE0-B6EC-9749AF01CA0F}" sibTransId="{DC30128B-2013-4C5E-A3F4-A9242CF9F796}"/>
    <dgm:cxn modelId="{5BE64F84-DB98-8743-A162-0688BD8A475F}" type="presOf" srcId="{AB4BF70F-C661-4829-BF06-5542016FC7DB}" destId="{7DCF3E84-36AB-4796-B048-7EF2DBDD639B}" srcOrd="0" destOrd="0" presId="urn:microsoft.com/office/officeart/2005/8/layout/process1"/>
    <dgm:cxn modelId="{0702B996-97CF-C944-BAD2-F0DEA25DF024}" type="presOf" srcId="{082D6977-B34A-4145-9291-6564D19F7B82}" destId="{DDF31F74-ECC4-49F7-BA27-7F45148AB247}"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602A23A2-8954-5B42-9D20-E8AE64DBEA55}" type="presOf" srcId="{A76B9FFA-0FCD-4A1D-9FB7-189CF47A114F}" destId="{91599DA3-F280-4BCD-A33B-7B9F70E5EA5C}" srcOrd="0" destOrd="0" presId="urn:microsoft.com/office/officeart/2005/8/layout/process1"/>
    <dgm:cxn modelId="{8E7D87BF-BED3-9B44-A59D-09DB1259F689}" type="presOf" srcId="{13DCDC78-9ABC-4C2B-BB85-BA7587F8C72C}" destId="{BEB5A5AA-1170-454A-9AE6-B9553F3621D3}" srcOrd="0" destOrd="0" presId="urn:microsoft.com/office/officeart/2005/8/layout/process1"/>
    <dgm:cxn modelId="{ACD604C5-A880-AA40-AF91-BAAA85A7DDE8}" type="presOf" srcId="{596C05E7-BE8E-4B5F-8EF9-0844255BDE3C}" destId="{CE148838-629F-49FF-90FF-6B1280789278}" srcOrd="0" destOrd="0" presId="urn:microsoft.com/office/officeart/2005/8/layout/process1"/>
    <dgm:cxn modelId="{0F6C5FD6-2429-5842-AF58-9EAF742915A7}" type="presOf" srcId="{13DCDC78-9ABC-4C2B-BB85-BA7587F8C72C}" destId="{CB7B2D68-FE1D-4A26-BC96-423E72AE5B60}" srcOrd="1" destOrd="0" presId="urn:microsoft.com/office/officeart/2005/8/layout/process1"/>
    <dgm:cxn modelId="{40A4D3F2-DDEF-6E49-9E2F-2ED1E0A1340B}" type="presOf" srcId="{DC30128B-2013-4C5E-A3F4-A9242CF9F796}" destId="{273758B4-71CE-42E0-9915-0BFD96475DD9}" srcOrd="1" destOrd="0" presId="urn:microsoft.com/office/officeart/2005/8/layout/process1"/>
    <dgm:cxn modelId="{38591EF7-F241-AC40-8F51-0BED032C2106}" type="presOf" srcId="{F8B3F0B6-FA8E-46D2-AE74-05B82EBE7770}" destId="{4A433211-E46D-4716-8940-79F5B36BAF58}" srcOrd="0" destOrd="0" presId="urn:microsoft.com/office/officeart/2005/8/layout/process1"/>
    <dgm:cxn modelId="{8D18F9AD-AD35-2E44-A169-9869AA703DD9}" type="presParOf" srcId="{9C009237-29E4-4FEF-B3D1-D64C11C684C5}" destId="{7DCF3E84-36AB-4796-B048-7EF2DBDD639B}" srcOrd="0" destOrd="0" presId="urn:microsoft.com/office/officeart/2005/8/layout/process1"/>
    <dgm:cxn modelId="{C2C9BF30-083C-3E4F-A88D-E2DA42676318}" type="presParOf" srcId="{9C009237-29E4-4FEF-B3D1-D64C11C684C5}" destId="{91599DA3-F280-4BCD-A33B-7B9F70E5EA5C}" srcOrd="1" destOrd="0" presId="urn:microsoft.com/office/officeart/2005/8/layout/process1"/>
    <dgm:cxn modelId="{EE1AF4B3-DF21-FA4A-ABDD-82D2E9D764DD}" type="presParOf" srcId="{91599DA3-F280-4BCD-A33B-7B9F70E5EA5C}" destId="{05F17DF1-8182-47E0-A913-DA8B2CECD62B}" srcOrd="0" destOrd="0" presId="urn:microsoft.com/office/officeart/2005/8/layout/process1"/>
    <dgm:cxn modelId="{CF736DA3-4E96-0D40-B8DE-C9363503FA09}" type="presParOf" srcId="{9C009237-29E4-4FEF-B3D1-D64C11C684C5}" destId="{4A433211-E46D-4716-8940-79F5B36BAF58}" srcOrd="2" destOrd="0" presId="urn:microsoft.com/office/officeart/2005/8/layout/process1"/>
    <dgm:cxn modelId="{127CD9EA-A3F8-A143-AE30-D8BE1C270897}" type="presParOf" srcId="{9C009237-29E4-4FEF-B3D1-D64C11C684C5}" destId="{DDF31F74-ECC4-49F7-BA27-7F45148AB247}" srcOrd="3" destOrd="0" presId="urn:microsoft.com/office/officeart/2005/8/layout/process1"/>
    <dgm:cxn modelId="{5A08B690-D1C3-6540-A562-70F4C54A7686}" type="presParOf" srcId="{DDF31F74-ECC4-49F7-BA27-7F45148AB247}" destId="{0E3A90B1-151E-4BEC-9A97-C933DB970C9D}" srcOrd="0" destOrd="0" presId="urn:microsoft.com/office/officeart/2005/8/layout/process1"/>
    <dgm:cxn modelId="{C74B8B17-5EEF-554B-93AC-62E11782105F}" type="presParOf" srcId="{9C009237-29E4-4FEF-B3D1-D64C11C684C5}" destId="{1DF55FE8-2C7F-41CC-807E-28915C04FFED}" srcOrd="4" destOrd="0" presId="urn:microsoft.com/office/officeart/2005/8/layout/process1"/>
    <dgm:cxn modelId="{0B888051-5F5D-D14C-801C-99EEAC56E499}" type="presParOf" srcId="{9C009237-29E4-4FEF-B3D1-D64C11C684C5}" destId="{BEB5A5AA-1170-454A-9AE6-B9553F3621D3}" srcOrd="5" destOrd="0" presId="urn:microsoft.com/office/officeart/2005/8/layout/process1"/>
    <dgm:cxn modelId="{A40126FE-7FFC-FC4B-86F9-0CC50124B310}" type="presParOf" srcId="{BEB5A5AA-1170-454A-9AE6-B9553F3621D3}" destId="{CB7B2D68-FE1D-4A26-BC96-423E72AE5B60}" srcOrd="0" destOrd="0" presId="urn:microsoft.com/office/officeart/2005/8/layout/process1"/>
    <dgm:cxn modelId="{36BBB40D-7EE3-9141-943C-3F06406EC129}" type="presParOf" srcId="{9C009237-29E4-4FEF-B3D1-D64C11C684C5}" destId="{CE148838-629F-49FF-90FF-6B1280789278}" srcOrd="6" destOrd="0" presId="urn:microsoft.com/office/officeart/2005/8/layout/process1"/>
    <dgm:cxn modelId="{B41B67DA-62EB-E647-BC0D-68E81EFD6EF2}" type="presParOf" srcId="{9C009237-29E4-4FEF-B3D1-D64C11C684C5}" destId="{337986F0-E061-46E3-ABFE-760D7B6059F4}" srcOrd="7" destOrd="0" presId="urn:microsoft.com/office/officeart/2005/8/layout/process1"/>
    <dgm:cxn modelId="{46B53CEA-DDEA-D34F-A6AF-0C2F81B83A6B}" type="presParOf" srcId="{337986F0-E061-46E3-ABFE-760D7B6059F4}" destId="{273758B4-71CE-42E0-9915-0BFD96475DD9}" srcOrd="0" destOrd="0" presId="urn:microsoft.com/office/officeart/2005/8/layout/process1"/>
    <dgm:cxn modelId="{8625F4D3-6A74-9F4A-B0A5-3649616885EC}"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3CD4ED11-7B4A-3249-93E6-D3331666FF3E}" type="presOf" srcId="{082D6977-B34A-4145-9291-6564D19F7B82}" destId="{DDF31F74-ECC4-49F7-BA27-7F45148AB247}" srcOrd="0" destOrd="0" presId="urn:microsoft.com/office/officeart/2005/8/layout/process1"/>
    <dgm:cxn modelId="{5AA57816-C45D-B346-B677-6043E154B6C3}" type="presOf" srcId="{AB4BF70F-C661-4829-BF06-5542016FC7DB}" destId="{7DCF3E84-36AB-4796-B048-7EF2DBDD639B}" srcOrd="0" destOrd="0" presId="urn:microsoft.com/office/officeart/2005/8/layout/process1"/>
    <dgm:cxn modelId="{E492EE36-3AE3-2542-8EE8-AAB53534B68F}" type="presOf" srcId="{1105B071-F006-43B3-AD85-E222EB99B6B3}" destId="{1DF55FE8-2C7F-41CC-807E-28915C04FFED}"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843603B-0A07-8A45-A2B3-0D17DD64EEF0}" type="presOf" srcId="{D312B113-0257-4DD3-96C4-D673A01F7411}" destId="{5891D9E5-D840-4DF0-B94D-C8B95B502D60}" srcOrd="0"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86853873-636E-4E9C-A2C8-8BF222AE16F0}" srcId="{4E73DE8E-2276-463D-BDF5-14AFBBCA6152}" destId="{D312B113-0257-4DD3-96C4-D673A01F7411}" srcOrd="4" destOrd="0" parTransId="{B5837AC8-1C98-464E-8662-B3CF470F336F}" sibTransId="{961F7ACF-ADBC-430B-8556-360B52CC06C8}"/>
    <dgm:cxn modelId="{3FDA547D-28A3-8D49-AFB2-A01469A42B3C}" type="presOf" srcId="{DC30128B-2013-4C5E-A3F4-A9242CF9F796}" destId="{337986F0-E061-46E3-ABFE-760D7B6059F4}"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525CDCA1-2424-6B45-9CD5-9F8256E98B55}" type="presOf" srcId="{4E73DE8E-2276-463D-BDF5-14AFBBCA6152}" destId="{9C009237-29E4-4FEF-B3D1-D64C11C684C5}" srcOrd="0" destOrd="0" presId="urn:microsoft.com/office/officeart/2005/8/layout/process1"/>
    <dgm:cxn modelId="{80FB8AA8-5043-2947-9761-E401559EE0A2}" type="presOf" srcId="{A76B9FFA-0FCD-4A1D-9FB7-189CF47A114F}" destId="{05F17DF1-8182-47E0-A913-DA8B2CECD62B}" srcOrd="1" destOrd="0" presId="urn:microsoft.com/office/officeart/2005/8/layout/process1"/>
    <dgm:cxn modelId="{CB1363B4-8379-3D43-89A0-0EBE88D96D9A}" type="presOf" srcId="{596C05E7-BE8E-4B5F-8EF9-0844255BDE3C}" destId="{CE148838-629F-49FF-90FF-6B1280789278}" srcOrd="0" destOrd="0" presId="urn:microsoft.com/office/officeart/2005/8/layout/process1"/>
    <dgm:cxn modelId="{5F2A18C5-E9F3-E946-ADE9-9321599D92A5}" type="presOf" srcId="{F8B3F0B6-FA8E-46D2-AE74-05B82EBE7770}" destId="{4A433211-E46D-4716-8940-79F5B36BAF58}" srcOrd="0" destOrd="0" presId="urn:microsoft.com/office/officeart/2005/8/layout/process1"/>
    <dgm:cxn modelId="{A4B24AD5-2A40-8D4A-8305-F38FB9CE4073}" type="presOf" srcId="{DC30128B-2013-4C5E-A3F4-A9242CF9F796}" destId="{273758B4-71CE-42E0-9915-0BFD96475DD9}" srcOrd="1" destOrd="0" presId="urn:microsoft.com/office/officeart/2005/8/layout/process1"/>
    <dgm:cxn modelId="{649EAAD6-9611-0649-BEB7-01F1D8416906}" type="presOf" srcId="{082D6977-B34A-4145-9291-6564D19F7B82}" destId="{0E3A90B1-151E-4BEC-9A97-C933DB970C9D}" srcOrd="1" destOrd="0" presId="urn:microsoft.com/office/officeart/2005/8/layout/process1"/>
    <dgm:cxn modelId="{B819E4DB-CE98-BB41-9A0D-3C971D36F183}" type="presOf" srcId="{13DCDC78-9ABC-4C2B-BB85-BA7587F8C72C}" destId="{BEB5A5AA-1170-454A-9AE6-B9553F3621D3}" srcOrd="0" destOrd="0" presId="urn:microsoft.com/office/officeart/2005/8/layout/process1"/>
    <dgm:cxn modelId="{AD56B6F4-54AF-164A-AA90-335852A38355}" type="presOf" srcId="{13DCDC78-9ABC-4C2B-BB85-BA7587F8C72C}" destId="{CB7B2D68-FE1D-4A26-BC96-423E72AE5B60}" srcOrd="1" destOrd="0" presId="urn:microsoft.com/office/officeart/2005/8/layout/process1"/>
    <dgm:cxn modelId="{676F79FA-4CD7-504C-BC01-DDE2B24A1F40}" type="presOf" srcId="{A76B9FFA-0FCD-4A1D-9FB7-189CF47A114F}" destId="{91599DA3-F280-4BCD-A33B-7B9F70E5EA5C}" srcOrd="0" destOrd="0" presId="urn:microsoft.com/office/officeart/2005/8/layout/process1"/>
    <dgm:cxn modelId="{C0DD65F0-65A0-1C4F-AE88-C86DDDE9A7FE}" type="presParOf" srcId="{9C009237-29E4-4FEF-B3D1-D64C11C684C5}" destId="{7DCF3E84-36AB-4796-B048-7EF2DBDD639B}" srcOrd="0" destOrd="0" presId="urn:microsoft.com/office/officeart/2005/8/layout/process1"/>
    <dgm:cxn modelId="{C08C32DD-7014-5F4D-88E5-9E109F4B1D3C}" type="presParOf" srcId="{9C009237-29E4-4FEF-B3D1-D64C11C684C5}" destId="{91599DA3-F280-4BCD-A33B-7B9F70E5EA5C}" srcOrd="1" destOrd="0" presId="urn:microsoft.com/office/officeart/2005/8/layout/process1"/>
    <dgm:cxn modelId="{C35DD611-82A8-B34E-BE2A-B7EBFE77C6A1}" type="presParOf" srcId="{91599DA3-F280-4BCD-A33B-7B9F70E5EA5C}" destId="{05F17DF1-8182-47E0-A913-DA8B2CECD62B}" srcOrd="0" destOrd="0" presId="urn:microsoft.com/office/officeart/2005/8/layout/process1"/>
    <dgm:cxn modelId="{8450A25A-D712-AB4A-9386-BAA03457CD1E}" type="presParOf" srcId="{9C009237-29E4-4FEF-B3D1-D64C11C684C5}" destId="{4A433211-E46D-4716-8940-79F5B36BAF58}" srcOrd="2" destOrd="0" presId="urn:microsoft.com/office/officeart/2005/8/layout/process1"/>
    <dgm:cxn modelId="{10608A5A-A5DB-8747-8960-ABDACD510AB4}" type="presParOf" srcId="{9C009237-29E4-4FEF-B3D1-D64C11C684C5}" destId="{DDF31F74-ECC4-49F7-BA27-7F45148AB247}" srcOrd="3" destOrd="0" presId="urn:microsoft.com/office/officeart/2005/8/layout/process1"/>
    <dgm:cxn modelId="{EC81EC34-90C1-A14C-8A98-6F455E1895F3}" type="presParOf" srcId="{DDF31F74-ECC4-49F7-BA27-7F45148AB247}" destId="{0E3A90B1-151E-4BEC-9A97-C933DB970C9D}" srcOrd="0" destOrd="0" presId="urn:microsoft.com/office/officeart/2005/8/layout/process1"/>
    <dgm:cxn modelId="{D3731787-BBB1-0E4B-9D9B-16F82BFF28FB}" type="presParOf" srcId="{9C009237-29E4-4FEF-B3D1-D64C11C684C5}" destId="{1DF55FE8-2C7F-41CC-807E-28915C04FFED}" srcOrd="4" destOrd="0" presId="urn:microsoft.com/office/officeart/2005/8/layout/process1"/>
    <dgm:cxn modelId="{6113B759-1C8C-8B41-8C17-B25F519E069A}" type="presParOf" srcId="{9C009237-29E4-4FEF-B3D1-D64C11C684C5}" destId="{BEB5A5AA-1170-454A-9AE6-B9553F3621D3}" srcOrd="5" destOrd="0" presId="urn:microsoft.com/office/officeart/2005/8/layout/process1"/>
    <dgm:cxn modelId="{876E8B96-3DBF-3946-9CF8-A7B33218179A}" type="presParOf" srcId="{BEB5A5AA-1170-454A-9AE6-B9553F3621D3}" destId="{CB7B2D68-FE1D-4A26-BC96-423E72AE5B60}" srcOrd="0" destOrd="0" presId="urn:microsoft.com/office/officeart/2005/8/layout/process1"/>
    <dgm:cxn modelId="{3D603202-33A9-954B-BD90-45721424920E}" type="presParOf" srcId="{9C009237-29E4-4FEF-B3D1-D64C11C684C5}" destId="{CE148838-629F-49FF-90FF-6B1280789278}" srcOrd="6" destOrd="0" presId="urn:microsoft.com/office/officeart/2005/8/layout/process1"/>
    <dgm:cxn modelId="{A5D25ABA-AFE7-3A48-B739-4EB4B684C7E9}" type="presParOf" srcId="{9C009237-29E4-4FEF-B3D1-D64C11C684C5}" destId="{337986F0-E061-46E3-ABFE-760D7B6059F4}" srcOrd="7" destOrd="0" presId="urn:microsoft.com/office/officeart/2005/8/layout/process1"/>
    <dgm:cxn modelId="{AF4932FF-880F-DE45-92D6-08D223952074}" type="presParOf" srcId="{337986F0-E061-46E3-ABFE-760D7B6059F4}" destId="{273758B4-71CE-42E0-9915-0BFD96475DD9}" srcOrd="0" destOrd="0" presId="urn:microsoft.com/office/officeart/2005/8/layout/process1"/>
    <dgm:cxn modelId="{22DC7813-1E30-174E-8F4F-E0F0316F490D}"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C8E2E80B-F95B-2E44-AE24-24092EE96C3F}" type="presOf" srcId="{A76B9FFA-0FCD-4A1D-9FB7-189CF47A114F}" destId="{91599DA3-F280-4BCD-A33B-7B9F70E5EA5C}" srcOrd="0" destOrd="0" presId="urn:microsoft.com/office/officeart/2005/8/layout/process1"/>
    <dgm:cxn modelId="{2EF2BB21-3701-4649-8611-9573CFBDE4DF}" type="presOf" srcId="{13DCDC78-9ABC-4C2B-BB85-BA7587F8C72C}" destId="{BEB5A5AA-1170-454A-9AE6-B9553F3621D3}" srcOrd="0" destOrd="0" presId="urn:microsoft.com/office/officeart/2005/8/layout/process1"/>
    <dgm:cxn modelId="{8C269322-C6BD-9341-AB17-01F4D601BF27}" type="presOf" srcId="{DC30128B-2013-4C5E-A3F4-A9242CF9F796}" destId="{273758B4-71CE-42E0-9915-0BFD96475DD9}" srcOrd="1" destOrd="0" presId="urn:microsoft.com/office/officeart/2005/8/layout/process1"/>
    <dgm:cxn modelId="{45C1AB33-8652-CE47-B196-3FA033B78B4B}" type="presOf" srcId="{13DCDC78-9ABC-4C2B-BB85-BA7587F8C72C}" destId="{CB7B2D68-FE1D-4A26-BC96-423E72AE5B60}" srcOrd="1"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4CA1133E-89A9-2540-8D6C-68A1F6EF5201}" type="presOf" srcId="{DC30128B-2013-4C5E-A3F4-A9242CF9F796}" destId="{337986F0-E061-46E3-ABFE-760D7B6059F4}" srcOrd="0"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5944CE4C-7D97-4F40-84D2-75EFC30DDAAA}" type="presOf" srcId="{1105B071-F006-43B3-AD85-E222EB99B6B3}" destId="{1DF55FE8-2C7F-41CC-807E-28915C04FFED}" srcOrd="0" destOrd="0" presId="urn:microsoft.com/office/officeart/2005/8/layout/process1"/>
    <dgm:cxn modelId="{E56B7E4F-2931-C944-BD20-406F9BB44F04}" type="presOf" srcId="{F8B3F0B6-FA8E-46D2-AE74-05B82EBE7770}" destId="{4A433211-E46D-4716-8940-79F5B36BAF58}" srcOrd="0" destOrd="0" presId="urn:microsoft.com/office/officeart/2005/8/layout/process1"/>
    <dgm:cxn modelId="{BF459C50-478F-8444-8F7B-F2407092D890}" type="presOf" srcId="{596C05E7-BE8E-4B5F-8EF9-0844255BDE3C}" destId="{CE148838-629F-49FF-90FF-6B1280789278}" srcOrd="0" destOrd="0" presId="urn:microsoft.com/office/officeart/2005/8/layout/process1"/>
    <dgm:cxn modelId="{72CC9371-9B5A-CA44-B166-CC090BA3FF51}" type="presOf" srcId="{082D6977-B34A-4145-9291-6564D19F7B82}" destId="{0E3A90B1-151E-4BEC-9A97-C933DB970C9D}" srcOrd="1"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4FD519A9-F38E-EC41-B006-269BC30BDCCD}" type="presOf" srcId="{D312B113-0257-4DD3-96C4-D673A01F7411}" destId="{5891D9E5-D840-4DF0-B94D-C8B95B502D60}" srcOrd="0" destOrd="0" presId="urn:microsoft.com/office/officeart/2005/8/layout/process1"/>
    <dgm:cxn modelId="{ED94BDBA-493E-B547-9EDB-2C0690860DC7}" type="presOf" srcId="{4E73DE8E-2276-463D-BDF5-14AFBBCA6152}" destId="{9C009237-29E4-4FEF-B3D1-D64C11C684C5}" srcOrd="0" destOrd="0" presId="urn:microsoft.com/office/officeart/2005/8/layout/process1"/>
    <dgm:cxn modelId="{5F90B8C1-34C9-8D46-8EF9-40C025F2E3AD}" type="presOf" srcId="{AB4BF70F-C661-4829-BF06-5542016FC7DB}" destId="{7DCF3E84-36AB-4796-B048-7EF2DBDD639B}" srcOrd="0" destOrd="0" presId="urn:microsoft.com/office/officeart/2005/8/layout/process1"/>
    <dgm:cxn modelId="{5C834CE1-3454-2946-B16B-476DF587FCF3}" type="presOf" srcId="{082D6977-B34A-4145-9291-6564D19F7B82}" destId="{DDF31F74-ECC4-49F7-BA27-7F45148AB247}" srcOrd="0" destOrd="0" presId="urn:microsoft.com/office/officeart/2005/8/layout/process1"/>
    <dgm:cxn modelId="{83B7DFF1-7C06-AB4E-B6DD-608EBC996219}" type="presOf" srcId="{A76B9FFA-0FCD-4A1D-9FB7-189CF47A114F}" destId="{05F17DF1-8182-47E0-A913-DA8B2CECD62B}" srcOrd="1" destOrd="0" presId="urn:microsoft.com/office/officeart/2005/8/layout/process1"/>
    <dgm:cxn modelId="{BB2BB9FB-D9BB-5946-AD71-86FFBDB52BE5}" type="presParOf" srcId="{9C009237-29E4-4FEF-B3D1-D64C11C684C5}" destId="{7DCF3E84-36AB-4796-B048-7EF2DBDD639B}" srcOrd="0" destOrd="0" presId="urn:microsoft.com/office/officeart/2005/8/layout/process1"/>
    <dgm:cxn modelId="{BBBD8ED5-F81D-7C40-A071-02F24CB2EAA3}" type="presParOf" srcId="{9C009237-29E4-4FEF-B3D1-D64C11C684C5}" destId="{91599DA3-F280-4BCD-A33B-7B9F70E5EA5C}" srcOrd="1" destOrd="0" presId="urn:microsoft.com/office/officeart/2005/8/layout/process1"/>
    <dgm:cxn modelId="{D381263D-FCAE-734C-A8E8-5A6D92D69FAC}" type="presParOf" srcId="{91599DA3-F280-4BCD-A33B-7B9F70E5EA5C}" destId="{05F17DF1-8182-47E0-A913-DA8B2CECD62B}" srcOrd="0" destOrd="0" presId="urn:microsoft.com/office/officeart/2005/8/layout/process1"/>
    <dgm:cxn modelId="{EB492C87-9AC4-484F-B0D4-F41FC6A37EAD}" type="presParOf" srcId="{9C009237-29E4-4FEF-B3D1-D64C11C684C5}" destId="{4A433211-E46D-4716-8940-79F5B36BAF58}" srcOrd="2" destOrd="0" presId="urn:microsoft.com/office/officeart/2005/8/layout/process1"/>
    <dgm:cxn modelId="{AC9EE66D-61CD-7D40-8138-28FF6EDE2CA2}" type="presParOf" srcId="{9C009237-29E4-4FEF-B3D1-D64C11C684C5}" destId="{DDF31F74-ECC4-49F7-BA27-7F45148AB247}" srcOrd="3" destOrd="0" presId="urn:microsoft.com/office/officeart/2005/8/layout/process1"/>
    <dgm:cxn modelId="{4F16BB97-B51B-6B40-860E-5BD9E6E40999}" type="presParOf" srcId="{DDF31F74-ECC4-49F7-BA27-7F45148AB247}" destId="{0E3A90B1-151E-4BEC-9A97-C933DB970C9D}" srcOrd="0" destOrd="0" presId="urn:microsoft.com/office/officeart/2005/8/layout/process1"/>
    <dgm:cxn modelId="{800D2F85-676B-3A46-91D2-0A6E9BFC25AA}" type="presParOf" srcId="{9C009237-29E4-4FEF-B3D1-D64C11C684C5}" destId="{1DF55FE8-2C7F-41CC-807E-28915C04FFED}" srcOrd="4" destOrd="0" presId="urn:microsoft.com/office/officeart/2005/8/layout/process1"/>
    <dgm:cxn modelId="{EA26F5B3-FAAA-C544-AB4A-9334EE879D57}" type="presParOf" srcId="{9C009237-29E4-4FEF-B3D1-D64C11C684C5}" destId="{BEB5A5AA-1170-454A-9AE6-B9553F3621D3}" srcOrd="5" destOrd="0" presId="urn:microsoft.com/office/officeart/2005/8/layout/process1"/>
    <dgm:cxn modelId="{211329AD-2B41-B64F-8413-5374ABB7ABE7}" type="presParOf" srcId="{BEB5A5AA-1170-454A-9AE6-B9553F3621D3}" destId="{CB7B2D68-FE1D-4A26-BC96-423E72AE5B60}" srcOrd="0" destOrd="0" presId="urn:microsoft.com/office/officeart/2005/8/layout/process1"/>
    <dgm:cxn modelId="{3A75D7D6-D035-C44E-9DCA-4B159B6DCBE4}" type="presParOf" srcId="{9C009237-29E4-4FEF-B3D1-D64C11C684C5}" destId="{CE148838-629F-49FF-90FF-6B1280789278}" srcOrd="6" destOrd="0" presId="urn:microsoft.com/office/officeart/2005/8/layout/process1"/>
    <dgm:cxn modelId="{809E5B6A-7222-894D-843A-BCB6B6A71136}" type="presParOf" srcId="{9C009237-29E4-4FEF-B3D1-D64C11C684C5}" destId="{337986F0-E061-46E3-ABFE-760D7B6059F4}" srcOrd="7" destOrd="0" presId="urn:microsoft.com/office/officeart/2005/8/layout/process1"/>
    <dgm:cxn modelId="{348545FC-CACB-014B-9D81-295B4A3161B4}" type="presParOf" srcId="{337986F0-E061-46E3-ABFE-760D7B6059F4}" destId="{273758B4-71CE-42E0-9915-0BFD96475DD9}" srcOrd="0" destOrd="0" presId="urn:microsoft.com/office/officeart/2005/8/layout/process1"/>
    <dgm:cxn modelId="{EFEE9CBA-E02D-F848-8137-A463A94254C8}"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A664A607-9425-EE43-8B45-32AFC26DEB02}" type="presOf" srcId="{596C05E7-BE8E-4B5F-8EF9-0844255BDE3C}" destId="{CE148838-629F-49FF-90FF-6B1280789278}" srcOrd="0" destOrd="0" presId="urn:microsoft.com/office/officeart/2005/8/layout/process1"/>
    <dgm:cxn modelId="{D78B2A1B-933A-874F-B9A0-00AA362BBDB9}" type="presOf" srcId="{082D6977-B34A-4145-9291-6564D19F7B82}" destId="{DDF31F74-ECC4-49F7-BA27-7F45148AB247}" srcOrd="0" destOrd="0" presId="urn:microsoft.com/office/officeart/2005/8/layout/process1"/>
    <dgm:cxn modelId="{142D7832-AD98-8E40-AEF9-D79D81B2A8F2}" type="presOf" srcId="{13DCDC78-9ABC-4C2B-BB85-BA7587F8C72C}" destId="{BEB5A5AA-1170-454A-9AE6-B9553F3621D3}"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87E8A25E-7F51-5C4A-BFFA-22C6AF753A93}" type="presOf" srcId="{AB4BF70F-C661-4829-BF06-5542016FC7DB}" destId="{7DCF3E84-36AB-4796-B048-7EF2DBDD639B}" srcOrd="0" destOrd="0" presId="urn:microsoft.com/office/officeart/2005/8/layout/process1"/>
    <dgm:cxn modelId="{5EB42A60-9494-5F43-BFDC-89E0B25B82F8}" type="presOf" srcId="{F8B3F0B6-FA8E-46D2-AE74-05B82EBE7770}" destId="{4A433211-E46D-4716-8940-79F5B36BAF58}" srcOrd="0" destOrd="0" presId="urn:microsoft.com/office/officeart/2005/8/layout/process1"/>
    <dgm:cxn modelId="{390F7041-FAC5-4E9E-A7D8-0BF8C56B1BF0}" srcId="{4E73DE8E-2276-463D-BDF5-14AFBBCA6152}" destId="{1105B071-F006-43B3-AD85-E222EB99B6B3}" srcOrd="2" destOrd="0" parTransId="{90910FEF-E0CC-44DC-9A2A-F18C9812D449}" sibTransId="{13DCDC78-9ABC-4C2B-BB85-BA7587F8C72C}"/>
    <dgm:cxn modelId="{40465742-02A6-164B-801B-0FC015A1AADE}" type="presOf" srcId="{1105B071-F006-43B3-AD85-E222EB99B6B3}" destId="{1DF55FE8-2C7F-41CC-807E-28915C04FFED}" srcOrd="0" destOrd="0" presId="urn:microsoft.com/office/officeart/2005/8/layout/process1"/>
    <dgm:cxn modelId="{5E7CA045-4FE0-6145-A638-72311293C05E}" type="presOf" srcId="{4E73DE8E-2276-463D-BDF5-14AFBBCA6152}" destId="{9C009237-29E4-4FEF-B3D1-D64C11C684C5}" srcOrd="0" destOrd="0" presId="urn:microsoft.com/office/officeart/2005/8/layout/process1"/>
    <dgm:cxn modelId="{8C758767-1AD2-064E-A981-2E558ED27918}" type="presOf" srcId="{DC30128B-2013-4C5E-A3F4-A9242CF9F796}" destId="{273758B4-71CE-42E0-9915-0BFD96475DD9}" srcOrd="1"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E8EAE773-5301-E947-9303-6654B3782B38}" type="presOf" srcId="{A76B9FFA-0FCD-4A1D-9FB7-189CF47A114F}" destId="{91599DA3-F280-4BCD-A33B-7B9F70E5EA5C}"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3F95AA88-84AF-0A46-B246-A290BDBB928E}" type="presOf" srcId="{DC30128B-2013-4C5E-A3F4-A9242CF9F796}" destId="{337986F0-E061-46E3-ABFE-760D7B6059F4}" srcOrd="0" destOrd="0" presId="urn:microsoft.com/office/officeart/2005/8/layout/process1"/>
    <dgm:cxn modelId="{D072B792-91F3-B747-BB1C-6B93F44752B7}" type="presOf" srcId="{A76B9FFA-0FCD-4A1D-9FB7-189CF47A114F}" destId="{05F17DF1-8182-47E0-A913-DA8B2CECD62B}" srcOrd="1"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E3EC82A2-5C59-3747-9F4B-C075C3CE85F8}" type="presOf" srcId="{D312B113-0257-4DD3-96C4-D673A01F7411}" destId="{5891D9E5-D840-4DF0-B94D-C8B95B502D60}" srcOrd="0" destOrd="0" presId="urn:microsoft.com/office/officeart/2005/8/layout/process1"/>
    <dgm:cxn modelId="{0922ABBC-E064-E743-84D0-BEDB8FA07E76}" type="presOf" srcId="{082D6977-B34A-4145-9291-6564D19F7B82}" destId="{0E3A90B1-151E-4BEC-9A97-C933DB970C9D}" srcOrd="1" destOrd="0" presId="urn:microsoft.com/office/officeart/2005/8/layout/process1"/>
    <dgm:cxn modelId="{68C6D4D0-0C45-C746-8914-D3CB7A3BD1CB}" type="presOf" srcId="{13DCDC78-9ABC-4C2B-BB85-BA7587F8C72C}" destId="{CB7B2D68-FE1D-4A26-BC96-423E72AE5B60}" srcOrd="1" destOrd="0" presId="urn:microsoft.com/office/officeart/2005/8/layout/process1"/>
    <dgm:cxn modelId="{1537C652-330B-E94D-9ECA-0AA09FA3D175}" type="presParOf" srcId="{9C009237-29E4-4FEF-B3D1-D64C11C684C5}" destId="{7DCF3E84-36AB-4796-B048-7EF2DBDD639B}" srcOrd="0" destOrd="0" presId="urn:microsoft.com/office/officeart/2005/8/layout/process1"/>
    <dgm:cxn modelId="{233B5F8F-AF0D-C342-8678-B6626F62E918}" type="presParOf" srcId="{9C009237-29E4-4FEF-B3D1-D64C11C684C5}" destId="{91599DA3-F280-4BCD-A33B-7B9F70E5EA5C}" srcOrd="1" destOrd="0" presId="urn:microsoft.com/office/officeart/2005/8/layout/process1"/>
    <dgm:cxn modelId="{0CDF87F1-2BDC-E449-A76A-F1087658555F}" type="presParOf" srcId="{91599DA3-F280-4BCD-A33B-7B9F70E5EA5C}" destId="{05F17DF1-8182-47E0-A913-DA8B2CECD62B}" srcOrd="0" destOrd="0" presId="urn:microsoft.com/office/officeart/2005/8/layout/process1"/>
    <dgm:cxn modelId="{A7EF0B87-F3A5-B24F-B210-59CDC141DDAA}" type="presParOf" srcId="{9C009237-29E4-4FEF-B3D1-D64C11C684C5}" destId="{4A433211-E46D-4716-8940-79F5B36BAF58}" srcOrd="2" destOrd="0" presId="urn:microsoft.com/office/officeart/2005/8/layout/process1"/>
    <dgm:cxn modelId="{24DE4AE6-B82F-E642-83DA-01C7E7BE09FC}" type="presParOf" srcId="{9C009237-29E4-4FEF-B3D1-D64C11C684C5}" destId="{DDF31F74-ECC4-49F7-BA27-7F45148AB247}" srcOrd="3" destOrd="0" presId="urn:microsoft.com/office/officeart/2005/8/layout/process1"/>
    <dgm:cxn modelId="{91846B44-429F-704B-BBCB-1F5A4801FE3C}" type="presParOf" srcId="{DDF31F74-ECC4-49F7-BA27-7F45148AB247}" destId="{0E3A90B1-151E-4BEC-9A97-C933DB970C9D}" srcOrd="0" destOrd="0" presId="urn:microsoft.com/office/officeart/2005/8/layout/process1"/>
    <dgm:cxn modelId="{F329490A-6DC4-0E4C-8459-7F05B31912DA}" type="presParOf" srcId="{9C009237-29E4-4FEF-B3D1-D64C11C684C5}" destId="{1DF55FE8-2C7F-41CC-807E-28915C04FFED}" srcOrd="4" destOrd="0" presId="urn:microsoft.com/office/officeart/2005/8/layout/process1"/>
    <dgm:cxn modelId="{00DB7D84-3903-C643-A52A-0D065E2B2CCF}" type="presParOf" srcId="{9C009237-29E4-4FEF-B3D1-D64C11C684C5}" destId="{BEB5A5AA-1170-454A-9AE6-B9553F3621D3}" srcOrd="5" destOrd="0" presId="urn:microsoft.com/office/officeart/2005/8/layout/process1"/>
    <dgm:cxn modelId="{FBFFE8A3-928A-114F-A566-D89870C23A8C}" type="presParOf" srcId="{BEB5A5AA-1170-454A-9AE6-B9553F3621D3}" destId="{CB7B2D68-FE1D-4A26-BC96-423E72AE5B60}" srcOrd="0" destOrd="0" presId="urn:microsoft.com/office/officeart/2005/8/layout/process1"/>
    <dgm:cxn modelId="{2A4EF495-8666-254C-AF22-D76575370F3A}" type="presParOf" srcId="{9C009237-29E4-4FEF-B3D1-D64C11C684C5}" destId="{CE148838-629F-49FF-90FF-6B1280789278}" srcOrd="6" destOrd="0" presId="urn:microsoft.com/office/officeart/2005/8/layout/process1"/>
    <dgm:cxn modelId="{76F832B3-94EB-704C-8638-1EA99DEF1211}" type="presParOf" srcId="{9C009237-29E4-4FEF-B3D1-D64C11C684C5}" destId="{337986F0-E061-46E3-ABFE-760D7B6059F4}" srcOrd="7" destOrd="0" presId="urn:microsoft.com/office/officeart/2005/8/layout/process1"/>
    <dgm:cxn modelId="{E72301CF-E61A-9D44-852E-6CD2015E7589}" type="presParOf" srcId="{337986F0-E061-46E3-ABFE-760D7B6059F4}" destId="{273758B4-71CE-42E0-9915-0BFD96475DD9}" srcOrd="0" destOrd="0" presId="urn:microsoft.com/office/officeart/2005/8/layout/process1"/>
    <dgm:cxn modelId="{753E4EF1-FC5A-4D41-89C2-5345DBCDC604}"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EE4639"/>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714FA0"/>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92C24E"/>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chemeClr val="bg1">
            <a:lumMod val="65000"/>
          </a:schemeClr>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FF7828"/>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0260D912-0810-7B4E-8248-2CE417CEC33F}" type="presOf" srcId="{596C05E7-BE8E-4B5F-8EF9-0844255BDE3C}" destId="{CE148838-629F-49FF-90FF-6B1280789278}" srcOrd="0" destOrd="0" presId="urn:microsoft.com/office/officeart/2005/8/layout/process1"/>
    <dgm:cxn modelId="{63244B19-831C-FB46-8B80-E202B1EBFDC2}" type="presOf" srcId="{DC30128B-2013-4C5E-A3F4-A9242CF9F796}" destId="{273758B4-71CE-42E0-9915-0BFD96475DD9}" srcOrd="1" destOrd="0" presId="urn:microsoft.com/office/officeart/2005/8/layout/process1"/>
    <dgm:cxn modelId="{94727E37-BCE6-A447-93B3-E1D39E5AB366}" type="presOf" srcId="{1105B071-F006-43B3-AD85-E222EB99B6B3}" destId="{1DF55FE8-2C7F-41CC-807E-28915C04FFED}"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86853873-636E-4E9C-A2C8-8BF222AE16F0}" srcId="{4E73DE8E-2276-463D-BDF5-14AFBBCA6152}" destId="{D312B113-0257-4DD3-96C4-D673A01F7411}" srcOrd="4" destOrd="0" parTransId="{B5837AC8-1C98-464E-8662-B3CF470F336F}" sibTransId="{961F7ACF-ADBC-430B-8556-360B52CC06C8}"/>
    <dgm:cxn modelId="{A3616457-F69A-8A4C-845A-480F8E6725F6}" type="presOf" srcId="{F8B3F0B6-FA8E-46D2-AE74-05B82EBE7770}" destId="{4A433211-E46D-4716-8940-79F5B36BAF58}" srcOrd="0" destOrd="0" presId="urn:microsoft.com/office/officeart/2005/8/layout/process1"/>
    <dgm:cxn modelId="{32ECD980-75AF-E447-ABFC-D4D202F4291A}" type="presOf" srcId="{DC30128B-2013-4C5E-A3F4-A9242CF9F796}" destId="{337986F0-E061-46E3-ABFE-760D7B6059F4}"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CA6B798C-D733-B24C-A30A-DE96DA5A030F}" type="presOf" srcId="{A76B9FFA-0FCD-4A1D-9FB7-189CF47A114F}" destId="{91599DA3-F280-4BCD-A33B-7B9F70E5EA5C}" srcOrd="0" destOrd="0" presId="urn:microsoft.com/office/officeart/2005/8/layout/process1"/>
    <dgm:cxn modelId="{5938B792-A1F1-9742-9A87-36F41EAB0E04}" type="presOf" srcId="{13DCDC78-9ABC-4C2B-BB85-BA7587F8C72C}" destId="{BEB5A5AA-1170-454A-9AE6-B9553F3621D3}" srcOrd="0" destOrd="0" presId="urn:microsoft.com/office/officeart/2005/8/layout/process1"/>
    <dgm:cxn modelId="{DA4A429F-6C94-4D0B-A15F-BCDF956B0890}" srcId="{4E73DE8E-2276-463D-BDF5-14AFBBCA6152}" destId="{F8B3F0B6-FA8E-46D2-AE74-05B82EBE7770}" srcOrd="1" destOrd="0" parTransId="{A24A2EFA-B91E-4072-BD17-44BEB744C91D}" sibTransId="{082D6977-B34A-4145-9291-6564D19F7B82}"/>
    <dgm:cxn modelId="{FFE2ACAD-58B5-7343-A88F-3465885172AB}" type="presOf" srcId="{D312B113-0257-4DD3-96C4-D673A01F7411}" destId="{5891D9E5-D840-4DF0-B94D-C8B95B502D60}" srcOrd="0" destOrd="0" presId="urn:microsoft.com/office/officeart/2005/8/layout/process1"/>
    <dgm:cxn modelId="{45FF72C2-D131-764A-9028-11824B8C8741}" type="presOf" srcId="{13DCDC78-9ABC-4C2B-BB85-BA7587F8C72C}" destId="{CB7B2D68-FE1D-4A26-BC96-423E72AE5B60}" srcOrd="1" destOrd="0" presId="urn:microsoft.com/office/officeart/2005/8/layout/process1"/>
    <dgm:cxn modelId="{EBA1B2C6-22B7-4741-9C86-87538E30E99C}" type="presOf" srcId="{082D6977-B34A-4145-9291-6564D19F7B82}" destId="{DDF31F74-ECC4-49F7-BA27-7F45148AB247}" srcOrd="0" destOrd="0" presId="urn:microsoft.com/office/officeart/2005/8/layout/process1"/>
    <dgm:cxn modelId="{6046D5D4-CFC6-3C42-921E-9CB5BBBA1391}" type="presOf" srcId="{082D6977-B34A-4145-9291-6564D19F7B82}" destId="{0E3A90B1-151E-4BEC-9A97-C933DB970C9D}" srcOrd="1" destOrd="0" presId="urn:microsoft.com/office/officeart/2005/8/layout/process1"/>
    <dgm:cxn modelId="{29060FE1-BED5-6B42-AA8F-5AC15BE6BF76}" type="presOf" srcId="{4E73DE8E-2276-463D-BDF5-14AFBBCA6152}" destId="{9C009237-29E4-4FEF-B3D1-D64C11C684C5}" srcOrd="0" destOrd="0" presId="urn:microsoft.com/office/officeart/2005/8/layout/process1"/>
    <dgm:cxn modelId="{93FC3DE3-A695-5D47-BEB4-005793907B5B}" type="presOf" srcId="{A76B9FFA-0FCD-4A1D-9FB7-189CF47A114F}" destId="{05F17DF1-8182-47E0-A913-DA8B2CECD62B}" srcOrd="1" destOrd="0" presId="urn:microsoft.com/office/officeart/2005/8/layout/process1"/>
    <dgm:cxn modelId="{34B6F8FB-538F-FA47-91AD-8498198763FE}" type="presOf" srcId="{AB4BF70F-C661-4829-BF06-5542016FC7DB}" destId="{7DCF3E84-36AB-4796-B048-7EF2DBDD639B}" srcOrd="0" destOrd="0" presId="urn:microsoft.com/office/officeart/2005/8/layout/process1"/>
    <dgm:cxn modelId="{4A5059E2-5496-D849-A320-B7F749DA7BAD}" type="presParOf" srcId="{9C009237-29E4-4FEF-B3D1-D64C11C684C5}" destId="{7DCF3E84-36AB-4796-B048-7EF2DBDD639B}" srcOrd="0" destOrd="0" presId="urn:microsoft.com/office/officeart/2005/8/layout/process1"/>
    <dgm:cxn modelId="{461D7F39-1969-FC42-AD0F-AED4A4439344}" type="presParOf" srcId="{9C009237-29E4-4FEF-B3D1-D64C11C684C5}" destId="{91599DA3-F280-4BCD-A33B-7B9F70E5EA5C}" srcOrd="1" destOrd="0" presId="urn:microsoft.com/office/officeart/2005/8/layout/process1"/>
    <dgm:cxn modelId="{5BBC010F-0FEE-EC4B-98C8-3EF287EE83A4}" type="presParOf" srcId="{91599DA3-F280-4BCD-A33B-7B9F70E5EA5C}" destId="{05F17DF1-8182-47E0-A913-DA8B2CECD62B}" srcOrd="0" destOrd="0" presId="urn:microsoft.com/office/officeart/2005/8/layout/process1"/>
    <dgm:cxn modelId="{07FF4E9B-063F-CE4D-A55F-326AA6D08B8D}" type="presParOf" srcId="{9C009237-29E4-4FEF-B3D1-D64C11C684C5}" destId="{4A433211-E46D-4716-8940-79F5B36BAF58}" srcOrd="2" destOrd="0" presId="urn:microsoft.com/office/officeart/2005/8/layout/process1"/>
    <dgm:cxn modelId="{92F6A434-2350-9746-807D-DD1725672356}" type="presParOf" srcId="{9C009237-29E4-4FEF-B3D1-D64C11C684C5}" destId="{DDF31F74-ECC4-49F7-BA27-7F45148AB247}" srcOrd="3" destOrd="0" presId="urn:microsoft.com/office/officeart/2005/8/layout/process1"/>
    <dgm:cxn modelId="{F5DF59CE-D1B7-1D45-A57B-392313BAE413}" type="presParOf" srcId="{DDF31F74-ECC4-49F7-BA27-7F45148AB247}" destId="{0E3A90B1-151E-4BEC-9A97-C933DB970C9D}" srcOrd="0" destOrd="0" presId="urn:microsoft.com/office/officeart/2005/8/layout/process1"/>
    <dgm:cxn modelId="{DD246EFD-3CDC-5B46-9E44-F03E8B81EB44}" type="presParOf" srcId="{9C009237-29E4-4FEF-B3D1-D64C11C684C5}" destId="{1DF55FE8-2C7F-41CC-807E-28915C04FFED}" srcOrd="4" destOrd="0" presId="urn:microsoft.com/office/officeart/2005/8/layout/process1"/>
    <dgm:cxn modelId="{7CA0257A-CC77-CB47-AF11-7925A99144FB}" type="presParOf" srcId="{9C009237-29E4-4FEF-B3D1-D64C11C684C5}" destId="{BEB5A5AA-1170-454A-9AE6-B9553F3621D3}" srcOrd="5" destOrd="0" presId="urn:microsoft.com/office/officeart/2005/8/layout/process1"/>
    <dgm:cxn modelId="{34991218-12E5-A440-A91A-99218F465864}" type="presParOf" srcId="{BEB5A5AA-1170-454A-9AE6-B9553F3621D3}" destId="{CB7B2D68-FE1D-4A26-BC96-423E72AE5B60}" srcOrd="0" destOrd="0" presId="urn:microsoft.com/office/officeart/2005/8/layout/process1"/>
    <dgm:cxn modelId="{A5A984A3-EA41-F444-BE15-94370B202343}" type="presParOf" srcId="{9C009237-29E4-4FEF-B3D1-D64C11C684C5}" destId="{CE148838-629F-49FF-90FF-6B1280789278}" srcOrd="6" destOrd="0" presId="urn:microsoft.com/office/officeart/2005/8/layout/process1"/>
    <dgm:cxn modelId="{EEFDF4BD-A6E8-1F41-8C18-25057D012B8B}" type="presParOf" srcId="{9C009237-29E4-4FEF-B3D1-D64C11C684C5}" destId="{337986F0-E061-46E3-ABFE-760D7B6059F4}" srcOrd="7" destOrd="0" presId="urn:microsoft.com/office/officeart/2005/8/layout/process1"/>
    <dgm:cxn modelId="{FCB582A7-C57E-724A-907E-93FAF7004388}" type="presParOf" srcId="{337986F0-E061-46E3-ABFE-760D7B6059F4}" destId="{273758B4-71CE-42E0-9915-0BFD96475DD9}" srcOrd="0" destOrd="0" presId="urn:microsoft.com/office/officeart/2005/8/layout/process1"/>
    <dgm:cxn modelId="{B1F08382-631E-C14C-B699-72504780B853}"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CEBCD50D-B0DA-3A47-B056-43C2C36B6A59}" type="presOf" srcId="{596C05E7-BE8E-4B5F-8EF9-0844255BDE3C}" destId="{CE148838-629F-49FF-90FF-6B1280789278}" srcOrd="0" destOrd="0" presId="urn:microsoft.com/office/officeart/2005/8/layout/process1"/>
    <dgm:cxn modelId="{A3D9C60E-E520-7442-A3F9-56EA873A80CD}" type="presOf" srcId="{D312B113-0257-4DD3-96C4-D673A01F7411}" destId="{5891D9E5-D840-4DF0-B94D-C8B95B502D60}" srcOrd="0" destOrd="0" presId="urn:microsoft.com/office/officeart/2005/8/layout/process1"/>
    <dgm:cxn modelId="{44006A21-CC2D-9D48-9F4D-44162329823B}" type="presOf" srcId="{F8B3F0B6-FA8E-46D2-AE74-05B82EBE7770}" destId="{4A433211-E46D-4716-8940-79F5B36BAF58}" srcOrd="0" destOrd="0" presId="urn:microsoft.com/office/officeart/2005/8/layout/process1"/>
    <dgm:cxn modelId="{5CB40C23-E444-594D-A7AF-8AA339A0FFE4}" type="presOf" srcId="{DC30128B-2013-4C5E-A3F4-A9242CF9F796}" destId="{273758B4-71CE-42E0-9915-0BFD96475DD9}" srcOrd="1" destOrd="0" presId="urn:microsoft.com/office/officeart/2005/8/layout/process1"/>
    <dgm:cxn modelId="{5E37DA2D-32B3-C74B-8F6B-98EA1284A2E5}" type="presOf" srcId="{A76B9FFA-0FCD-4A1D-9FB7-189CF47A114F}" destId="{91599DA3-F280-4BCD-A33B-7B9F70E5EA5C}"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0A440568-2514-5F43-AA97-3C9500D2CEB7}" type="presOf" srcId="{AB4BF70F-C661-4829-BF06-5542016FC7DB}" destId="{7DCF3E84-36AB-4796-B048-7EF2DBDD639B}" srcOrd="0" destOrd="0" presId="urn:microsoft.com/office/officeart/2005/8/layout/process1"/>
    <dgm:cxn modelId="{00EA8B50-D5CE-694B-B0B6-1029493D312E}" type="presOf" srcId="{082D6977-B34A-4145-9291-6564D19F7B82}" destId="{DDF31F74-ECC4-49F7-BA27-7F45148AB247}" srcOrd="0" destOrd="0" presId="urn:microsoft.com/office/officeart/2005/8/layout/process1"/>
    <dgm:cxn modelId="{232C1173-94BF-B64D-B72D-D625063A61C0}" type="presOf" srcId="{13DCDC78-9ABC-4C2B-BB85-BA7587F8C72C}" destId="{BEB5A5AA-1170-454A-9AE6-B9553F3621D3}"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1E87AA74-FA55-4B4F-B19E-E451B94B2220}" type="presOf" srcId="{1105B071-F006-43B3-AD85-E222EB99B6B3}" destId="{1DF55FE8-2C7F-41CC-807E-28915C04FFED}"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B86A5FA8-5A1E-9843-BAA0-74DF7E010C1F}" type="presOf" srcId="{4E73DE8E-2276-463D-BDF5-14AFBBCA6152}" destId="{9C009237-29E4-4FEF-B3D1-D64C11C684C5}" srcOrd="0" destOrd="0" presId="urn:microsoft.com/office/officeart/2005/8/layout/process1"/>
    <dgm:cxn modelId="{3508ADAF-24EC-3A4B-BFA9-2B4E1A205AC2}" type="presOf" srcId="{A76B9FFA-0FCD-4A1D-9FB7-189CF47A114F}" destId="{05F17DF1-8182-47E0-A913-DA8B2CECD62B}" srcOrd="1" destOrd="0" presId="urn:microsoft.com/office/officeart/2005/8/layout/process1"/>
    <dgm:cxn modelId="{6F0A0DB0-C81B-B44B-B9E8-5121C671EF45}" type="presOf" srcId="{082D6977-B34A-4145-9291-6564D19F7B82}" destId="{0E3A90B1-151E-4BEC-9A97-C933DB970C9D}" srcOrd="1" destOrd="0" presId="urn:microsoft.com/office/officeart/2005/8/layout/process1"/>
    <dgm:cxn modelId="{5E156BC3-6854-274F-9232-C5785736144F}" type="presOf" srcId="{DC30128B-2013-4C5E-A3F4-A9242CF9F796}" destId="{337986F0-E061-46E3-ABFE-760D7B6059F4}" srcOrd="0" destOrd="0" presId="urn:microsoft.com/office/officeart/2005/8/layout/process1"/>
    <dgm:cxn modelId="{543A13E8-37C2-4247-895B-3E2D9AEF38DD}" type="presOf" srcId="{13DCDC78-9ABC-4C2B-BB85-BA7587F8C72C}" destId="{CB7B2D68-FE1D-4A26-BC96-423E72AE5B60}" srcOrd="1" destOrd="0" presId="urn:microsoft.com/office/officeart/2005/8/layout/process1"/>
    <dgm:cxn modelId="{9F0A5240-4679-F142-874C-8865D6CC46E5}" type="presParOf" srcId="{9C009237-29E4-4FEF-B3D1-D64C11C684C5}" destId="{7DCF3E84-36AB-4796-B048-7EF2DBDD639B}" srcOrd="0" destOrd="0" presId="urn:microsoft.com/office/officeart/2005/8/layout/process1"/>
    <dgm:cxn modelId="{0B89C056-1FAB-0244-956C-58475B7D4F80}" type="presParOf" srcId="{9C009237-29E4-4FEF-B3D1-D64C11C684C5}" destId="{91599DA3-F280-4BCD-A33B-7B9F70E5EA5C}" srcOrd="1" destOrd="0" presId="urn:microsoft.com/office/officeart/2005/8/layout/process1"/>
    <dgm:cxn modelId="{FFFB3D3E-5337-4F44-AD80-17D82A0374A1}" type="presParOf" srcId="{91599DA3-F280-4BCD-A33B-7B9F70E5EA5C}" destId="{05F17DF1-8182-47E0-A913-DA8B2CECD62B}" srcOrd="0" destOrd="0" presId="urn:microsoft.com/office/officeart/2005/8/layout/process1"/>
    <dgm:cxn modelId="{53402E6C-170D-2E4B-8BD2-2EE16676B265}" type="presParOf" srcId="{9C009237-29E4-4FEF-B3D1-D64C11C684C5}" destId="{4A433211-E46D-4716-8940-79F5B36BAF58}" srcOrd="2" destOrd="0" presId="urn:microsoft.com/office/officeart/2005/8/layout/process1"/>
    <dgm:cxn modelId="{49029C7F-4262-6A47-8FDE-F3225BB399AD}" type="presParOf" srcId="{9C009237-29E4-4FEF-B3D1-D64C11C684C5}" destId="{DDF31F74-ECC4-49F7-BA27-7F45148AB247}" srcOrd="3" destOrd="0" presId="urn:microsoft.com/office/officeart/2005/8/layout/process1"/>
    <dgm:cxn modelId="{11DD755D-CC00-8E46-B85C-E346A0530CF8}" type="presParOf" srcId="{DDF31F74-ECC4-49F7-BA27-7F45148AB247}" destId="{0E3A90B1-151E-4BEC-9A97-C933DB970C9D}" srcOrd="0" destOrd="0" presId="urn:microsoft.com/office/officeart/2005/8/layout/process1"/>
    <dgm:cxn modelId="{8837D25F-C850-F84A-91AF-29F5FBEC0564}" type="presParOf" srcId="{9C009237-29E4-4FEF-B3D1-D64C11C684C5}" destId="{1DF55FE8-2C7F-41CC-807E-28915C04FFED}" srcOrd="4" destOrd="0" presId="urn:microsoft.com/office/officeart/2005/8/layout/process1"/>
    <dgm:cxn modelId="{F24C3C08-6A56-0B4E-9A02-387B8FD54314}" type="presParOf" srcId="{9C009237-29E4-4FEF-B3D1-D64C11C684C5}" destId="{BEB5A5AA-1170-454A-9AE6-B9553F3621D3}" srcOrd="5" destOrd="0" presId="urn:microsoft.com/office/officeart/2005/8/layout/process1"/>
    <dgm:cxn modelId="{70CCF72E-ECBD-8C43-9FAF-25DB89D60A80}" type="presParOf" srcId="{BEB5A5AA-1170-454A-9AE6-B9553F3621D3}" destId="{CB7B2D68-FE1D-4A26-BC96-423E72AE5B60}" srcOrd="0" destOrd="0" presId="urn:microsoft.com/office/officeart/2005/8/layout/process1"/>
    <dgm:cxn modelId="{6ECDB07C-AAC4-3A45-A5D4-CC9A49BBDC5D}" type="presParOf" srcId="{9C009237-29E4-4FEF-B3D1-D64C11C684C5}" destId="{CE148838-629F-49FF-90FF-6B1280789278}" srcOrd="6" destOrd="0" presId="urn:microsoft.com/office/officeart/2005/8/layout/process1"/>
    <dgm:cxn modelId="{5FF8E0EA-2815-C14A-803C-4143A0EEFB06}" type="presParOf" srcId="{9C009237-29E4-4FEF-B3D1-D64C11C684C5}" destId="{337986F0-E061-46E3-ABFE-760D7B6059F4}" srcOrd="7" destOrd="0" presId="urn:microsoft.com/office/officeart/2005/8/layout/process1"/>
    <dgm:cxn modelId="{76C81398-3BA1-EE43-98B7-7DEDCFCEC028}" type="presParOf" srcId="{337986F0-E061-46E3-ABFE-760D7B6059F4}" destId="{273758B4-71CE-42E0-9915-0BFD96475DD9}" srcOrd="0" destOrd="0" presId="urn:microsoft.com/office/officeart/2005/8/layout/process1"/>
    <dgm:cxn modelId="{5E740D4B-4371-8D4D-BBC3-AB6F6975F427}"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E73DE8E-2276-463D-BDF5-14AFBBCA6152}" type="doc">
      <dgm:prSet loTypeId="urn:microsoft.com/office/officeart/2005/8/layout/process1" loCatId="process" qsTypeId="urn:microsoft.com/office/officeart/2005/8/quickstyle/simple1" qsCatId="simple" csTypeId="urn:microsoft.com/office/officeart/2005/8/colors/accent0_3" csCatId="mainScheme" phldr="1"/>
      <dgm:spPr/>
    </dgm:pt>
    <dgm:pt modelId="{AB4BF70F-C661-4829-BF06-5542016FC7DB}">
      <dgm:prSet phldrT="[Texto]" custT="1"/>
      <dgm:spPr>
        <a:solidFill>
          <a:srgbClr val="00B1C3"/>
        </a:solidFill>
        <a:ln>
          <a:noFill/>
        </a:ln>
      </dgm:spPr>
      <dgm:t>
        <a:bodyPr/>
        <a:lstStyle/>
        <a:p>
          <a:r>
            <a:rPr lang="es-PE" sz="1600" dirty="0">
              <a:latin typeface="Calibri" charset="0"/>
              <a:ea typeface="Calibri" charset="0"/>
              <a:cs typeface="Calibri" charset="0"/>
            </a:rPr>
            <a:t>Definir</a:t>
          </a:r>
        </a:p>
      </dgm:t>
    </dgm:pt>
    <dgm:pt modelId="{D239D621-D9A7-4DAB-9A65-EF43C464F753}" type="parTrans" cxnId="{3AE19438-89C1-4013-BCDC-DDEC40C9558F}">
      <dgm:prSet/>
      <dgm:spPr/>
      <dgm:t>
        <a:bodyPr/>
        <a:lstStyle/>
        <a:p>
          <a:endParaRPr lang="es-PE" sz="1600">
            <a:latin typeface="Calibri" charset="0"/>
            <a:ea typeface="Calibri" charset="0"/>
            <a:cs typeface="Calibri" charset="0"/>
          </a:endParaRPr>
        </a:p>
      </dgm:t>
    </dgm:pt>
    <dgm:pt modelId="{A76B9FFA-0FCD-4A1D-9FB7-189CF47A114F}" type="sibTrans" cxnId="{3AE19438-89C1-4013-BCDC-DDEC40C9558F}">
      <dgm:prSet custT="1"/>
      <dgm:spPr>
        <a:solidFill>
          <a:srgbClr val="808799"/>
        </a:solidFill>
      </dgm:spPr>
      <dgm:t>
        <a:bodyPr/>
        <a:lstStyle/>
        <a:p>
          <a:endParaRPr lang="es-PE" sz="1600">
            <a:latin typeface="Calibri" charset="0"/>
            <a:ea typeface="Calibri" charset="0"/>
            <a:cs typeface="Calibri" charset="0"/>
          </a:endParaRPr>
        </a:p>
      </dgm:t>
    </dgm:pt>
    <dgm:pt modelId="{F8B3F0B6-FA8E-46D2-AE74-05B82EBE7770}">
      <dgm:prSet phldrT="[Texto]" custT="1"/>
      <dgm:spPr>
        <a:solidFill>
          <a:srgbClr val="D9DBE1"/>
        </a:solidFill>
        <a:ln>
          <a:noFill/>
        </a:ln>
      </dgm:spPr>
      <dgm:t>
        <a:bodyPr/>
        <a:lstStyle/>
        <a:p>
          <a:r>
            <a:rPr lang="es-PE" sz="1600" dirty="0">
              <a:latin typeface="Calibri" charset="0"/>
              <a:ea typeface="Calibri" charset="0"/>
              <a:cs typeface="Calibri" charset="0"/>
            </a:rPr>
            <a:t>Medir</a:t>
          </a:r>
        </a:p>
      </dgm:t>
    </dgm:pt>
    <dgm:pt modelId="{A24A2EFA-B91E-4072-BD17-44BEB744C91D}" type="parTrans" cxnId="{DA4A429F-6C94-4D0B-A15F-BCDF956B0890}">
      <dgm:prSet/>
      <dgm:spPr/>
      <dgm:t>
        <a:bodyPr/>
        <a:lstStyle/>
        <a:p>
          <a:endParaRPr lang="es-PE" sz="1600">
            <a:latin typeface="Calibri" charset="0"/>
            <a:ea typeface="Calibri" charset="0"/>
            <a:cs typeface="Calibri" charset="0"/>
          </a:endParaRPr>
        </a:p>
      </dgm:t>
    </dgm:pt>
    <dgm:pt modelId="{082D6977-B34A-4145-9291-6564D19F7B82}" type="sibTrans" cxnId="{DA4A429F-6C94-4D0B-A15F-BCDF956B0890}">
      <dgm:prSet custT="1"/>
      <dgm:spPr>
        <a:solidFill>
          <a:srgbClr val="808799"/>
        </a:solidFill>
      </dgm:spPr>
      <dgm:t>
        <a:bodyPr/>
        <a:lstStyle/>
        <a:p>
          <a:endParaRPr lang="es-PE" sz="1600">
            <a:latin typeface="Calibri" charset="0"/>
            <a:ea typeface="Calibri" charset="0"/>
            <a:cs typeface="Calibri" charset="0"/>
          </a:endParaRPr>
        </a:p>
      </dgm:t>
    </dgm:pt>
    <dgm:pt modelId="{1105B071-F006-43B3-AD85-E222EB99B6B3}">
      <dgm:prSet phldrT="[Texto]" custT="1"/>
      <dgm:spPr>
        <a:solidFill>
          <a:srgbClr val="D9DBE1"/>
        </a:solidFill>
        <a:ln>
          <a:noFill/>
        </a:ln>
      </dgm:spPr>
      <dgm:t>
        <a:bodyPr/>
        <a:lstStyle/>
        <a:p>
          <a:r>
            <a:rPr lang="es-PE" sz="1600" dirty="0">
              <a:latin typeface="Calibri" charset="0"/>
              <a:ea typeface="Calibri" charset="0"/>
              <a:cs typeface="Calibri" charset="0"/>
            </a:rPr>
            <a:t>Analizar</a:t>
          </a:r>
        </a:p>
      </dgm:t>
    </dgm:pt>
    <dgm:pt modelId="{90910FEF-E0CC-44DC-9A2A-F18C9812D449}" type="parTrans" cxnId="{390F7041-FAC5-4E9E-A7D8-0BF8C56B1BF0}">
      <dgm:prSet/>
      <dgm:spPr/>
      <dgm:t>
        <a:bodyPr/>
        <a:lstStyle/>
        <a:p>
          <a:endParaRPr lang="es-PE" sz="1600">
            <a:latin typeface="Calibri" charset="0"/>
            <a:ea typeface="Calibri" charset="0"/>
            <a:cs typeface="Calibri" charset="0"/>
          </a:endParaRPr>
        </a:p>
      </dgm:t>
    </dgm:pt>
    <dgm:pt modelId="{13DCDC78-9ABC-4C2B-BB85-BA7587F8C72C}" type="sibTrans" cxnId="{390F7041-FAC5-4E9E-A7D8-0BF8C56B1BF0}">
      <dgm:prSet custT="1"/>
      <dgm:spPr>
        <a:solidFill>
          <a:srgbClr val="808799"/>
        </a:solidFill>
      </dgm:spPr>
      <dgm:t>
        <a:bodyPr/>
        <a:lstStyle/>
        <a:p>
          <a:endParaRPr lang="es-PE" sz="1600">
            <a:latin typeface="Calibri" charset="0"/>
            <a:ea typeface="Calibri" charset="0"/>
            <a:cs typeface="Calibri" charset="0"/>
          </a:endParaRPr>
        </a:p>
      </dgm:t>
    </dgm:pt>
    <dgm:pt modelId="{596C05E7-BE8E-4B5F-8EF9-0844255BDE3C}">
      <dgm:prSet phldrT="[Texto]" custT="1"/>
      <dgm:spPr>
        <a:solidFill>
          <a:srgbClr val="D9DBE1"/>
        </a:solidFill>
        <a:ln>
          <a:noFill/>
        </a:ln>
      </dgm:spPr>
      <dgm:t>
        <a:bodyPr/>
        <a:lstStyle/>
        <a:p>
          <a:r>
            <a:rPr lang="es-PE" sz="1600" dirty="0">
              <a:latin typeface="Calibri" charset="0"/>
              <a:ea typeface="Calibri" charset="0"/>
              <a:cs typeface="Calibri" charset="0"/>
            </a:rPr>
            <a:t>Mejorar</a:t>
          </a:r>
        </a:p>
      </dgm:t>
    </dgm:pt>
    <dgm:pt modelId="{D156C7FF-7B6B-4CE0-B6EC-9749AF01CA0F}" type="parTrans" cxnId="{DAB6A882-E780-467F-BE70-CB340F22837B}">
      <dgm:prSet/>
      <dgm:spPr/>
      <dgm:t>
        <a:bodyPr/>
        <a:lstStyle/>
        <a:p>
          <a:endParaRPr lang="es-PE" sz="1600">
            <a:latin typeface="Calibri" charset="0"/>
            <a:ea typeface="Calibri" charset="0"/>
            <a:cs typeface="Calibri" charset="0"/>
          </a:endParaRPr>
        </a:p>
      </dgm:t>
    </dgm:pt>
    <dgm:pt modelId="{DC30128B-2013-4C5E-A3F4-A9242CF9F796}" type="sibTrans" cxnId="{DAB6A882-E780-467F-BE70-CB340F22837B}">
      <dgm:prSet custT="1"/>
      <dgm:spPr>
        <a:solidFill>
          <a:srgbClr val="808799"/>
        </a:solidFill>
      </dgm:spPr>
      <dgm:t>
        <a:bodyPr/>
        <a:lstStyle/>
        <a:p>
          <a:endParaRPr lang="es-PE" sz="1600">
            <a:latin typeface="Calibri" charset="0"/>
            <a:ea typeface="Calibri" charset="0"/>
            <a:cs typeface="Calibri" charset="0"/>
          </a:endParaRPr>
        </a:p>
      </dgm:t>
    </dgm:pt>
    <dgm:pt modelId="{D312B113-0257-4DD3-96C4-D673A01F7411}">
      <dgm:prSet phldrT="[Texto]" custT="1"/>
      <dgm:spPr>
        <a:solidFill>
          <a:srgbClr val="D9DBE1"/>
        </a:solidFill>
        <a:ln>
          <a:noFill/>
        </a:ln>
      </dgm:spPr>
      <dgm:t>
        <a:bodyPr/>
        <a:lstStyle/>
        <a:p>
          <a:r>
            <a:rPr lang="es-PE" sz="1600" dirty="0">
              <a:latin typeface="Calibri" charset="0"/>
              <a:ea typeface="Calibri" charset="0"/>
              <a:cs typeface="Calibri" charset="0"/>
            </a:rPr>
            <a:t>Controlar</a:t>
          </a:r>
        </a:p>
      </dgm:t>
    </dgm:pt>
    <dgm:pt modelId="{B5837AC8-1C98-464E-8662-B3CF470F336F}" type="parTrans" cxnId="{86853873-636E-4E9C-A2C8-8BF222AE16F0}">
      <dgm:prSet/>
      <dgm:spPr/>
      <dgm:t>
        <a:bodyPr/>
        <a:lstStyle/>
        <a:p>
          <a:endParaRPr lang="es-PE" sz="1600">
            <a:latin typeface="Calibri" charset="0"/>
            <a:ea typeface="Calibri" charset="0"/>
            <a:cs typeface="Calibri" charset="0"/>
          </a:endParaRPr>
        </a:p>
      </dgm:t>
    </dgm:pt>
    <dgm:pt modelId="{961F7ACF-ADBC-430B-8556-360B52CC06C8}" type="sibTrans" cxnId="{86853873-636E-4E9C-A2C8-8BF222AE16F0}">
      <dgm:prSet/>
      <dgm:spPr/>
      <dgm:t>
        <a:bodyPr/>
        <a:lstStyle/>
        <a:p>
          <a:endParaRPr lang="es-PE" sz="1600">
            <a:latin typeface="Calibri" charset="0"/>
            <a:ea typeface="Calibri" charset="0"/>
            <a:cs typeface="Calibri" charset="0"/>
          </a:endParaRPr>
        </a:p>
      </dgm:t>
    </dgm:pt>
    <dgm:pt modelId="{9C009237-29E4-4FEF-B3D1-D64C11C684C5}" type="pres">
      <dgm:prSet presAssocID="{4E73DE8E-2276-463D-BDF5-14AFBBCA6152}" presName="Name0" presStyleCnt="0">
        <dgm:presLayoutVars>
          <dgm:dir/>
          <dgm:resizeHandles val="exact"/>
        </dgm:presLayoutVars>
      </dgm:prSet>
      <dgm:spPr/>
    </dgm:pt>
    <dgm:pt modelId="{7DCF3E84-36AB-4796-B048-7EF2DBDD639B}" type="pres">
      <dgm:prSet presAssocID="{AB4BF70F-C661-4829-BF06-5542016FC7DB}" presName="node" presStyleLbl="node1" presStyleIdx="0" presStyleCnt="5">
        <dgm:presLayoutVars>
          <dgm:bulletEnabled val="1"/>
        </dgm:presLayoutVars>
      </dgm:prSet>
      <dgm:spPr/>
    </dgm:pt>
    <dgm:pt modelId="{91599DA3-F280-4BCD-A33B-7B9F70E5EA5C}" type="pres">
      <dgm:prSet presAssocID="{A76B9FFA-0FCD-4A1D-9FB7-189CF47A114F}" presName="sibTrans" presStyleLbl="sibTrans2D1" presStyleIdx="0" presStyleCnt="4"/>
      <dgm:spPr/>
    </dgm:pt>
    <dgm:pt modelId="{05F17DF1-8182-47E0-A913-DA8B2CECD62B}" type="pres">
      <dgm:prSet presAssocID="{A76B9FFA-0FCD-4A1D-9FB7-189CF47A114F}" presName="connectorText" presStyleLbl="sibTrans2D1" presStyleIdx="0" presStyleCnt="4"/>
      <dgm:spPr/>
    </dgm:pt>
    <dgm:pt modelId="{4A433211-E46D-4716-8940-79F5B36BAF58}" type="pres">
      <dgm:prSet presAssocID="{F8B3F0B6-FA8E-46D2-AE74-05B82EBE7770}" presName="node" presStyleLbl="node1" presStyleIdx="1" presStyleCnt="5">
        <dgm:presLayoutVars>
          <dgm:bulletEnabled val="1"/>
        </dgm:presLayoutVars>
      </dgm:prSet>
      <dgm:spPr/>
    </dgm:pt>
    <dgm:pt modelId="{DDF31F74-ECC4-49F7-BA27-7F45148AB247}" type="pres">
      <dgm:prSet presAssocID="{082D6977-B34A-4145-9291-6564D19F7B82}" presName="sibTrans" presStyleLbl="sibTrans2D1" presStyleIdx="1" presStyleCnt="4"/>
      <dgm:spPr/>
    </dgm:pt>
    <dgm:pt modelId="{0E3A90B1-151E-4BEC-9A97-C933DB970C9D}" type="pres">
      <dgm:prSet presAssocID="{082D6977-B34A-4145-9291-6564D19F7B82}" presName="connectorText" presStyleLbl="sibTrans2D1" presStyleIdx="1" presStyleCnt="4"/>
      <dgm:spPr/>
    </dgm:pt>
    <dgm:pt modelId="{1DF55FE8-2C7F-41CC-807E-28915C04FFED}" type="pres">
      <dgm:prSet presAssocID="{1105B071-F006-43B3-AD85-E222EB99B6B3}" presName="node" presStyleLbl="node1" presStyleIdx="2" presStyleCnt="5" custLinFactNeighborY="2801">
        <dgm:presLayoutVars>
          <dgm:bulletEnabled val="1"/>
        </dgm:presLayoutVars>
      </dgm:prSet>
      <dgm:spPr/>
    </dgm:pt>
    <dgm:pt modelId="{BEB5A5AA-1170-454A-9AE6-B9553F3621D3}" type="pres">
      <dgm:prSet presAssocID="{13DCDC78-9ABC-4C2B-BB85-BA7587F8C72C}" presName="sibTrans" presStyleLbl="sibTrans2D1" presStyleIdx="2" presStyleCnt="4"/>
      <dgm:spPr/>
    </dgm:pt>
    <dgm:pt modelId="{CB7B2D68-FE1D-4A26-BC96-423E72AE5B60}" type="pres">
      <dgm:prSet presAssocID="{13DCDC78-9ABC-4C2B-BB85-BA7587F8C72C}" presName="connectorText" presStyleLbl="sibTrans2D1" presStyleIdx="2" presStyleCnt="4"/>
      <dgm:spPr/>
    </dgm:pt>
    <dgm:pt modelId="{CE148838-629F-49FF-90FF-6B1280789278}" type="pres">
      <dgm:prSet presAssocID="{596C05E7-BE8E-4B5F-8EF9-0844255BDE3C}" presName="node" presStyleLbl="node1" presStyleIdx="3" presStyleCnt="5">
        <dgm:presLayoutVars>
          <dgm:bulletEnabled val="1"/>
        </dgm:presLayoutVars>
      </dgm:prSet>
      <dgm:spPr/>
    </dgm:pt>
    <dgm:pt modelId="{337986F0-E061-46E3-ABFE-760D7B6059F4}" type="pres">
      <dgm:prSet presAssocID="{DC30128B-2013-4C5E-A3F4-A9242CF9F796}" presName="sibTrans" presStyleLbl="sibTrans2D1" presStyleIdx="3" presStyleCnt="4"/>
      <dgm:spPr/>
    </dgm:pt>
    <dgm:pt modelId="{273758B4-71CE-42E0-9915-0BFD96475DD9}" type="pres">
      <dgm:prSet presAssocID="{DC30128B-2013-4C5E-A3F4-A9242CF9F796}" presName="connectorText" presStyleLbl="sibTrans2D1" presStyleIdx="3" presStyleCnt="4"/>
      <dgm:spPr/>
    </dgm:pt>
    <dgm:pt modelId="{5891D9E5-D840-4DF0-B94D-C8B95B502D60}" type="pres">
      <dgm:prSet presAssocID="{D312B113-0257-4DD3-96C4-D673A01F7411}" presName="node" presStyleLbl="node1" presStyleIdx="4" presStyleCnt="5">
        <dgm:presLayoutVars>
          <dgm:bulletEnabled val="1"/>
        </dgm:presLayoutVars>
      </dgm:prSet>
      <dgm:spPr/>
    </dgm:pt>
  </dgm:ptLst>
  <dgm:cxnLst>
    <dgm:cxn modelId="{CEBCD50D-B0DA-3A47-B056-43C2C36B6A59}" type="presOf" srcId="{596C05E7-BE8E-4B5F-8EF9-0844255BDE3C}" destId="{CE148838-629F-49FF-90FF-6B1280789278}" srcOrd="0" destOrd="0" presId="urn:microsoft.com/office/officeart/2005/8/layout/process1"/>
    <dgm:cxn modelId="{A3D9C60E-E520-7442-A3F9-56EA873A80CD}" type="presOf" srcId="{D312B113-0257-4DD3-96C4-D673A01F7411}" destId="{5891D9E5-D840-4DF0-B94D-C8B95B502D60}" srcOrd="0" destOrd="0" presId="urn:microsoft.com/office/officeart/2005/8/layout/process1"/>
    <dgm:cxn modelId="{44006A21-CC2D-9D48-9F4D-44162329823B}" type="presOf" srcId="{F8B3F0B6-FA8E-46D2-AE74-05B82EBE7770}" destId="{4A433211-E46D-4716-8940-79F5B36BAF58}" srcOrd="0" destOrd="0" presId="urn:microsoft.com/office/officeart/2005/8/layout/process1"/>
    <dgm:cxn modelId="{5CB40C23-E444-594D-A7AF-8AA339A0FFE4}" type="presOf" srcId="{DC30128B-2013-4C5E-A3F4-A9242CF9F796}" destId="{273758B4-71CE-42E0-9915-0BFD96475DD9}" srcOrd="1" destOrd="0" presId="urn:microsoft.com/office/officeart/2005/8/layout/process1"/>
    <dgm:cxn modelId="{5E37DA2D-32B3-C74B-8F6B-98EA1284A2E5}" type="presOf" srcId="{A76B9FFA-0FCD-4A1D-9FB7-189CF47A114F}" destId="{91599DA3-F280-4BCD-A33B-7B9F70E5EA5C}" srcOrd="0" destOrd="0" presId="urn:microsoft.com/office/officeart/2005/8/layout/process1"/>
    <dgm:cxn modelId="{3AE19438-89C1-4013-BCDC-DDEC40C9558F}" srcId="{4E73DE8E-2276-463D-BDF5-14AFBBCA6152}" destId="{AB4BF70F-C661-4829-BF06-5542016FC7DB}" srcOrd="0" destOrd="0" parTransId="{D239D621-D9A7-4DAB-9A65-EF43C464F753}" sibTransId="{A76B9FFA-0FCD-4A1D-9FB7-189CF47A114F}"/>
    <dgm:cxn modelId="{390F7041-FAC5-4E9E-A7D8-0BF8C56B1BF0}" srcId="{4E73DE8E-2276-463D-BDF5-14AFBBCA6152}" destId="{1105B071-F006-43B3-AD85-E222EB99B6B3}" srcOrd="2" destOrd="0" parTransId="{90910FEF-E0CC-44DC-9A2A-F18C9812D449}" sibTransId="{13DCDC78-9ABC-4C2B-BB85-BA7587F8C72C}"/>
    <dgm:cxn modelId="{0A440568-2514-5F43-AA97-3C9500D2CEB7}" type="presOf" srcId="{AB4BF70F-C661-4829-BF06-5542016FC7DB}" destId="{7DCF3E84-36AB-4796-B048-7EF2DBDD639B}" srcOrd="0" destOrd="0" presId="urn:microsoft.com/office/officeart/2005/8/layout/process1"/>
    <dgm:cxn modelId="{00EA8B50-D5CE-694B-B0B6-1029493D312E}" type="presOf" srcId="{082D6977-B34A-4145-9291-6564D19F7B82}" destId="{DDF31F74-ECC4-49F7-BA27-7F45148AB247}" srcOrd="0" destOrd="0" presId="urn:microsoft.com/office/officeart/2005/8/layout/process1"/>
    <dgm:cxn modelId="{232C1173-94BF-B64D-B72D-D625063A61C0}" type="presOf" srcId="{13DCDC78-9ABC-4C2B-BB85-BA7587F8C72C}" destId="{BEB5A5AA-1170-454A-9AE6-B9553F3621D3}" srcOrd="0" destOrd="0" presId="urn:microsoft.com/office/officeart/2005/8/layout/process1"/>
    <dgm:cxn modelId="{86853873-636E-4E9C-A2C8-8BF222AE16F0}" srcId="{4E73DE8E-2276-463D-BDF5-14AFBBCA6152}" destId="{D312B113-0257-4DD3-96C4-D673A01F7411}" srcOrd="4" destOrd="0" parTransId="{B5837AC8-1C98-464E-8662-B3CF470F336F}" sibTransId="{961F7ACF-ADBC-430B-8556-360B52CC06C8}"/>
    <dgm:cxn modelId="{1E87AA74-FA55-4B4F-B19E-E451B94B2220}" type="presOf" srcId="{1105B071-F006-43B3-AD85-E222EB99B6B3}" destId="{1DF55FE8-2C7F-41CC-807E-28915C04FFED}" srcOrd="0" destOrd="0" presId="urn:microsoft.com/office/officeart/2005/8/layout/process1"/>
    <dgm:cxn modelId="{DAB6A882-E780-467F-BE70-CB340F22837B}" srcId="{4E73DE8E-2276-463D-BDF5-14AFBBCA6152}" destId="{596C05E7-BE8E-4B5F-8EF9-0844255BDE3C}" srcOrd="3" destOrd="0" parTransId="{D156C7FF-7B6B-4CE0-B6EC-9749AF01CA0F}" sibTransId="{DC30128B-2013-4C5E-A3F4-A9242CF9F796}"/>
    <dgm:cxn modelId="{DA4A429F-6C94-4D0B-A15F-BCDF956B0890}" srcId="{4E73DE8E-2276-463D-BDF5-14AFBBCA6152}" destId="{F8B3F0B6-FA8E-46D2-AE74-05B82EBE7770}" srcOrd="1" destOrd="0" parTransId="{A24A2EFA-B91E-4072-BD17-44BEB744C91D}" sibTransId="{082D6977-B34A-4145-9291-6564D19F7B82}"/>
    <dgm:cxn modelId="{B86A5FA8-5A1E-9843-BAA0-74DF7E010C1F}" type="presOf" srcId="{4E73DE8E-2276-463D-BDF5-14AFBBCA6152}" destId="{9C009237-29E4-4FEF-B3D1-D64C11C684C5}" srcOrd="0" destOrd="0" presId="urn:microsoft.com/office/officeart/2005/8/layout/process1"/>
    <dgm:cxn modelId="{3508ADAF-24EC-3A4B-BFA9-2B4E1A205AC2}" type="presOf" srcId="{A76B9FFA-0FCD-4A1D-9FB7-189CF47A114F}" destId="{05F17DF1-8182-47E0-A913-DA8B2CECD62B}" srcOrd="1" destOrd="0" presId="urn:microsoft.com/office/officeart/2005/8/layout/process1"/>
    <dgm:cxn modelId="{6F0A0DB0-C81B-B44B-B9E8-5121C671EF45}" type="presOf" srcId="{082D6977-B34A-4145-9291-6564D19F7B82}" destId="{0E3A90B1-151E-4BEC-9A97-C933DB970C9D}" srcOrd="1" destOrd="0" presId="urn:microsoft.com/office/officeart/2005/8/layout/process1"/>
    <dgm:cxn modelId="{5E156BC3-6854-274F-9232-C5785736144F}" type="presOf" srcId="{DC30128B-2013-4C5E-A3F4-A9242CF9F796}" destId="{337986F0-E061-46E3-ABFE-760D7B6059F4}" srcOrd="0" destOrd="0" presId="urn:microsoft.com/office/officeart/2005/8/layout/process1"/>
    <dgm:cxn modelId="{543A13E8-37C2-4247-895B-3E2D9AEF38DD}" type="presOf" srcId="{13DCDC78-9ABC-4C2B-BB85-BA7587F8C72C}" destId="{CB7B2D68-FE1D-4A26-BC96-423E72AE5B60}" srcOrd="1" destOrd="0" presId="urn:microsoft.com/office/officeart/2005/8/layout/process1"/>
    <dgm:cxn modelId="{9F0A5240-4679-F142-874C-8865D6CC46E5}" type="presParOf" srcId="{9C009237-29E4-4FEF-B3D1-D64C11C684C5}" destId="{7DCF3E84-36AB-4796-B048-7EF2DBDD639B}" srcOrd="0" destOrd="0" presId="urn:microsoft.com/office/officeart/2005/8/layout/process1"/>
    <dgm:cxn modelId="{0B89C056-1FAB-0244-956C-58475B7D4F80}" type="presParOf" srcId="{9C009237-29E4-4FEF-B3D1-D64C11C684C5}" destId="{91599DA3-F280-4BCD-A33B-7B9F70E5EA5C}" srcOrd="1" destOrd="0" presId="urn:microsoft.com/office/officeart/2005/8/layout/process1"/>
    <dgm:cxn modelId="{FFFB3D3E-5337-4F44-AD80-17D82A0374A1}" type="presParOf" srcId="{91599DA3-F280-4BCD-A33B-7B9F70E5EA5C}" destId="{05F17DF1-8182-47E0-A913-DA8B2CECD62B}" srcOrd="0" destOrd="0" presId="urn:microsoft.com/office/officeart/2005/8/layout/process1"/>
    <dgm:cxn modelId="{53402E6C-170D-2E4B-8BD2-2EE16676B265}" type="presParOf" srcId="{9C009237-29E4-4FEF-B3D1-D64C11C684C5}" destId="{4A433211-E46D-4716-8940-79F5B36BAF58}" srcOrd="2" destOrd="0" presId="urn:microsoft.com/office/officeart/2005/8/layout/process1"/>
    <dgm:cxn modelId="{49029C7F-4262-6A47-8FDE-F3225BB399AD}" type="presParOf" srcId="{9C009237-29E4-4FEF-B3D1-D64C11C684C5}" destId="{DDF31F74-ECC4-49F7-BA27-7F45148AB247}" srcOrd="3" destOrd="0" presId="urn:microsoft.com/office/officeart/2005/8/layout/process1"/>
    <dgm:cxn modelId="{11DD755D-CC00-8E46-B85C-E346A0530CF8}" type="presParOf" srcId="{DDF31F74-ECC4-49F7-BA27-7F45148AB247}" destId="{0E3A90B1-151E-4BEC-9A97-C933DB970C9D}" srcOrd="0" destOrd="0" presId="urn:microsoft.com/office/officeart/2005/8/layout/process1"/>
    <dgm:cxn modelId="{8837D25F-C850-F84A-91AF-29F5FBEC0564}" type="presParOf" srcId="{9C009237-29E4-4FEF-B3D1-D64C11C684C5}" destId="{1DF55FE8-2C7F-41CC-807E-28915C04FFED}" srcOrd="4" destOrd="0" presId="urn:microsoft.com/office/officeart/2005/8/layout/process1"/>
    <dgm:cxn modelId="{F24C3C08-6A56-0B4E-9A02-387B8FD54314}" type="presParOf" srcId="{9C009237-29E4-4FEF-B3D1-D64C11C684C5}" destId="{BEB5A5AA-1170-454A-9AE6-B9553F3621D3}" srcOrd="5" destOrd="0" presId="urn:microsoft.com/office/officeart/2005/8/layout/process1"/>
    <dgm:cxn modelId="{70CCF72E-ECBD-8C43-9FAF-25DB89D60A80}" type="presParOf" srcId="{BEB5A5AA-1170-454A-9AE6-B9553F3621D3}" destId="{CB7B2D68-FE1D-4A26-BC96-423E72AE5B60}" srcOrd="0" destOrd="0" presId="urn:microsoft.com/office/officeart/2005/8/layout/process1"/>
    <dgm:cxn modelId="{6ECDB07C-AAC4-3A45-A5D4-CC9A49BBDC5D}" type="presParOf" srcId="{9C009237-29E4-4FEF-B3D1-D64C11C684C5}" destId="{CE148838-629F-49FF-90FF-6B1280789278}" srcOrd="6" destOrd="0" presId="urn:microsoft.com/office/officeart/2005/8/layout/process1"/>
    <dgm:cxn modelId="{5FF8E0EA-2815-C14A-803C-4143A0EEFB06}" type="presParOf" srcId="{9C009237-29E4-4FEF-B3D1-D64C11C684C5}" destId="{337986F0-E061-46E3-ABFE-760D7B6059F4}" srcOrd="7" destOrd="0" presId="urn:microsoft.com/office/officeart/2005/8/layout/process1"/>
    <dgm:cxn modelId="{76C81398-3BA1-EE43-98B7-7DEDCFCEC028}" type="presParOf" srcId="{337986F0-E061-46E3-ABFE-760D7B6059F4}" destId="{273758B4-71CE-42E0-9915-0BFD96475DD9}" srcOrd="0" destOrd="0" presId="urn:microsoft.com/office/officeart/2005/8/layout/process1"/>
    <dgm:cxn modelId="{5E740D4B-4371-8D4D-BBC3-AB6F6975F427}" type="presParOf" srcId="{9C009237-29E4-4FEF-B3D1-D64C11C684C5}" destId="{5891D9E5-D840-4DF0-B94D-C8B95B502D60}" srcOrd="8"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1DC3B-1E5A-4E56-9C2E-DBF222D03DAD}">
      <dsp:nvSpPr>
        <dsp:cNvPr id="0" name=""/>
        <dsp:cNvSpPr/>
      </dsp:nvSpPr>
      <dsp:spPr>
        <a:xfrm>
          <a:off x="3050" y="0"/>
          <a:ext cx="2934890" cy="4064000"/>
        </a:xfrm>
        <a:prstGeom prst="roundRect">
          <a:avLst>
            <a:gd name="adj" fmla="val 10000"/>
          </a:avLst>
        </a:prstGeom>
        <a:blipFill>
          <a:blip xmlns:r="http://schemas.openxmlformats.org/officeDocument/2006/relationships" r:embed="rId1">
            <a:duotone>
              <a:schemeClr val="accent5">
                <a:tint val="40000"/>
                <a:hueOff val="0"/>
                <a:satOff val="0"/>
                <a:lumOff val="0"/>
                <a:alphaOff val="0"/>
                <a:shade val="40000"/>
              </a:schemeClr>
              <a:schemeClr val="accent5">
                <a:tint val="40000"/>
                <a:hueOff val="0"/>
                <a:satOff val="0"/>
                <a:lumOff val="0"/>
                <a:alphaOff val="0"/>
                <a:tint val="42000"/>
              </a:schemeClr>
            </a:duotone>
          </a:blip>
          <a:tile tx="0" ty="0" sx="40000" sy="40000" flip="none" algn="tl"/>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LEAN MANUFACTURING</a:t>
          </a:r>
          <a:endParaRPr lang="es-PE" sz="2000" kern="1200" dirty="0"/>
        </a:p>
      </dsp:txBody>
      <dsp:txXfrm>
        <a:off x="3050" y="0"/>
        <a:ext cx="2934890" cy="1219200"/>
      </dsp:txXfrm>
    </dsp:sp>
    <dsp:sp modelId="{875B70AE-EBC0-4AB9-BEF8-3F1F01F45C52}">
      <dsp:nvSpPr>
        <dsp:cNvPr id="0" name=""/>
        <dsp:cNvSpPr/>
      </dsp:nvSpPr>
      <dsp:spPr>
        <a:xfrm>
          <a:off x="296540" y="1219345"/>
          <a:ext cx="2347912" cy="750447"/>
        </a:xfrm>
        <a:prstGeom prst="roundRect">
          <a:avLst>
            <a:gd name="adj" fmla="val 10000"/>
          </a:avLst>
        </a:prstGeom>
        <a:blipFill>
          <a:blip xmlns:r="http://schemas.openxmlformats.org/officeDocument/2006/relationships" r:embed="rId1">
            <a:duotone>
              <a:schemeClr val="accent5">
                <a:hueOff val="0"/>
                <a:satOff val="0"/>
                <a:lumOff val="0"/>
                <a:alphaOff val="0"/>
                <a:shade val="40000"/>
              </a:schemeClr>
              <a:schemeClr val="accent5">
                <a:hueOff val="0"/>
                <a:satOff val="0"/>
                <a:lumOff val="0"/>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Se centra en la optimización de los procesos a través de la reducción o eliminación de los desperdicios.</a:t>
          </a:r>
          <a:endParaRPr lang="es-PE" sz="1200" kern="1200" dirty="0"/>
        </a:p>
      </dsp:txBody>
      <dsp:txXfrm>
        <a:off x="318520" y="1241325"/>
        <a:ext cx="2303952" cy="706487"/>
      </dsp:txXfrm>
    </dsp:sp>
    <dsp:sp modelId="{C5283C55-722A-4898-B5BD-4CEF343667D5}">
      <dsp:nvSpPr>
        <dsp:cNvPr id="0" name=""/>
        <dsp:cNvSpPr/>
      </dsp:nvSpPr>
      <dsp:spPr>
        <a:xfrm>
          <a:off x="296540" y="2053831"/>
          <a:ext cx="2347912" cy="546248"/>
        </a:xfrm>
        <a:prstGeom prst="roundRect">
          <a:avLst>
            <a:gd name="adj" fmla="val 10000"/>
          </a:avLst>
        </a:prstGeom>
        <a:blipFill>
          <a:blip xmlns:r="http://schemas.openxmlformats.org/officeDocument/2006/relationships" r:embed="rId1">
            <a:duotone>
              <a:schemeClr val="accent5">
                <a:hueOff val="-1419125"/>
                <a:satOff val="5687"/>
                <a:lumOff val="1233"/>
                <a:alphaOff val="0"/>
                <a:shade val="40000"/>
              </a:schemeClr>
              <a:schemeClr val="accent5">
                <a:hueOff val="-1419125"/>
                <a:satOff val="5687"/>
                <a:lumOff val="1233"/>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Reduce los desperdicios dentro del flujo de la cadena de valor. </a:t>
          </a:r>
          <a:endParaRPr lang="es-PE" sz="1200" kern="1200" dirty="0"/>
        </a:p>
      </dsp:txBody>
      <dsp:txXfrm>
        <a:off x="312539" y="2069830"/>
        <a:ext cx="2315914" cy="514250"/>
      </dsp:txXfrm>
    </dsp:sp>
    <dsp:sp modelId="{34D6DA76-100E-4E38-9BD7-667FA2A3251C}">
      <dsp:nvSpPr>
        <dsp:cNvPr id="0" name=""/>
        <dsp:cNvSpPr/>
      </dsp:nvSpPr>
      <dsp:spPr>
        <a:xfrm>
          <a:off x="296540" y="2684118"/>
          <a:ext cx="2347912" cy="546248"/>
        </a:xfrm>
        <a:prstGeom prst="roundRect">
          <a:avLst>
            <a:gd name="adj" fmla="val 10000"/>
          </a:avLst>
        </a:prstGeom>
        <a:blipFill>
          <a:blip xmlns:r="http://schemas.openxmlformats.org/officeDocument/2006/relationships" r:embed="rId1">
            <a:duotone>
              <a:schemeClr val="accent5">
                <a:hueOff val="-2838251"/>
                <a:satOff val="11375"/>
                <a:lumOff val="2465"/>
                <a:alphaOff val="0"/>
                <a:shade val="40000"/>
              </a:schemeClr>
              <a:schemeClr val="accent5">
                <a:hueOff val="-2838251"/>
                <a:satOff val="11375"/>
                <a:lumOff val="2465"/>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La meta es reducir el Lean Time en todo el proceso productivo. </a:t>
          </a:r>
          <a:endParaRPr lang="es-PE" sz="1200" kern="1200" dirty="0"/>
        </a:p>
      </dsp:txBody>
      <dsp:txXfrm>
        <a:off x="312539" y="2700117"/>
        <a:ext cx="2315914" cy="514250"/>
      </dsp:txXfrm>
    </dsp:sp>
    <dsp:sp modelId="{C2B7F901-E389-4E09-91C0-8A0EFC855228}">
      <dsp:nvSpPr>
        <dsp:cNvPr id="0" name=""/>
        <dsp:cNvSpPr/>
      </dsp:nvSpPr>
      <dsp:spPr>
        <a:xfrm>
          <a:off x="296540" y="3314405"/>
          <a:ext cx="2347912" cy="546248"/>
        </a:xfrm>
        <a:prstGeom prst="roundRect">
          <a:avLst>
            <a:gd name="adj" fmla="val 10000"/>
          </a:avLst>
        </a:prstGeom>
        <a:blipFill>
          <a:blip xmlns:r="http://schemas.openxmlformats.org/officeDocument/2006/relationships" r:embed="rId1">
            <a:duotone>
              <a:schemeClr val="accent5">
                <a:hueOff val="-4257376"/>
                <a:satOff val="17062"/>
                <a:lumOff val="3698"/>
                <a:alphaOff val="0"/>
                <a:shade val="40000"/>
              </a:schemeClr>
              <a:schemeClr val="accent5">
                <a:hueOff val="-4257376"/>
                <a:satOff val="17062"/>
                <a:lumOff val="3698"/>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Mejora la calidad y se reduce el tiempo de producción y el coste.</a:t>
          </a:r>
          <a:endParaRPr lang="es-PE" sz="1200" kern="1200" dirty="0"/>
        </a:p>
      </dsp:txBody>
      <dsp:txXfrm>
        <a:off x="312539" y="3330404"/>
        <a:ext cx="2315914" cy="514250"/>
      </dsp:txXfrm>
    </dsp:sp>
    <dsp:sp modelId="{096DB193-D04D-49C3-A77E-85BC0832ED8D}">
      <dsp:nvSpPr>
        <dsp:cNvPr id="0" name=""/>
        <dsp:cNvSpPr/>
      </dsp:nvSpPr>
      <dsp:spPr>
        <a:xfrm>
          <a:off x="3158058" y="0"/>
          <a:ext cx="2934890" cy="4064000"/>
        </a:xfrm>
        <a:prstGeom prst="roundRect">
          <a:avLst>
            <a:gd name="adj" fmla="val 10000"/>
          </a:avLst>
        </a:prstGeom>
        <a:blipFill>
          <a:blip xmlns:r="http://schemas.openxmlformats.org/officeDocument/2006/relationships" r:embed="rId1">
            <a:duotone>
              <a:schemeClr val="accent5">
                <a:tint val="40000"/>
                <a:hueOff val="0"/>
                <a:satOff val="0"/>
                <a:lumOff val="0"/>
                <a:alphaOff val="0"/>
                <a:shade val="40000"/>
              </a:schemeClr>
              <a:schemeClr val="accent5">
                <a:tint val="40000"/>
                <a:hueOff val="0"/>
                <a:satOff val="0"/>
                <a:lumOff val="0"/>
                <a:alphaOff val="0"/>
                <a:tint val="42000"/>
              </a:schemeClr>
            </a:duotone>
          </a:blip>
          <a:tile tx="0" ty="0" sx="40000" sy="40000" flip="none" algn="tl"/>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SIX SIGMA</a:t>
          </a:r>
          <a:endParaRPr lang="es-PE" sz="2000" kern="1200" dirty="0"/>
        </a:p>
      </dsp:txBody>
      <dsp:txXfrm>
        <a:off x="3158058" y="0"/>
        <a:ext cx="2934890" cy="1219200"/>
      </dsp:txXfrm>
    </dsp:sp>
    <dsp:sp modelId="{846AA079-20B3-4366-A90F-65A953ED5630}">
      <dsp:nvSpPr>
        <dsp:cNvPr id="0" name=""/>
        <dsp:cNvSpPr/>
      </dsp:nvSpPr>
      <dsp:spPr>
        <a:xfrm>
          <a:off x="3451547" y="1219299"/>
          <a:ext cx="2347912" cy="592038"/>
        </a:xfrm>
        <a:prstGeom prst="roundRect">
          <a:avLst>
            <a:gd name="adj" fmla="val 10000"/>
          </a:avLst>
        </a:prstGeom>
        <a:blipFill>
          <a:blip xmlns:r="http://schemas.openxmlformats.org/officeDocument/2006/relationships" r:embed="rId1">
            <a:duotone>
              <a:schemeClr val="accent5">
                <a:hueOff val="-5676501"/>
                <a:satOff val="22749"/>
                <a:lumOff val="4930"/>
                <a:alphaOff val="0"/>
                <a:shade val="40000"/>
              </a:schemeClr>
              <a:schemeClr val="accent5">
                <a:hueOff val="-5676501"/>
                <a:satOff val="22749"/>
                <a:lumOff val="4930"/>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Se centra en reducir los costos de “no calidad” al reducir la variabilidad. </a:t>
          </a:r>
          <a:endParaRPr lang="es-PE" sz="1200" kern="1200" dirty="0"/>
        </a:p>
      </dsp:txBody>
      <dsp:txXfrm>
        <a:off x="3468887" y="1236639"/>
        <a:ext cx="2313232" cy="557358"/>
      </dsp:txXfrm>
    </dsp:sp>
    <dsp:sp modelId="{F0F8A234-AE68-481D-8790-4282D82E30E8}">
      <dsp:nvSpPr>
        <dsp:cNvPr id="0" name=""/>
        <dsp:cNvSpPr/>
      </dsp:nvSpPr>
      <dsp:spPr>
        <a:xfrm>
          <a:off x="3451547" y="1902420"/>
          <a:ext cx="2347912" cy="592038"/>
        </a:xfrm>
        <a:prstGeom prst="roundRect">
          <a:avLst>
            <a:gd name="adj" fmla="val 10000"/>
          </a:avLst>
        </a:prstGeom>
        <a:blipFill>
          <a:blip xmlns:r="http://schemas.openxmlformats.org/officeDocument/2006/relationships" r:embed="rId1">
            <a:duotone>
              <a:schemeClr val="accent5">
                <a:hueOff val="-7095626"/>
                <a:satOff val="28436"/>
                <a:lumOff val="6163"/>
                <a:alphaOff val="0"/>
                <a:shade val="40000"/>
              </a:schemeClr>
              <a:schemeClr val="accent5">
                <a:hueOff val="-7095626"/>
                <a:satOff val="28436"/>
                <a:lumOff val="6163"/>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Reduce o elimina los defectos o fallos en la entrega de un producto o servicio al cliente.</a:t>
          </a:r>
          <a:endParaRPr lang="es-PE" sz="1200" kern="1200" dirty="0"/>
        </a:p>
      </dsp:txBody>
      <dsp:txXfrm>
        <a:off x="3468887" y="1919760"/>
        <a:ext cx="2313232" cy="557358"/>
      </dsp:txXfrm>
    </dsp:sp>
    <dsp:sp modelId="{6F791FA8-888F-4078-BE33-69643D41533B}">
      <dsp:nvSpPr>
        <dsp:cNvPr id="0" name=""/>
        <dsp:cNvSpPr/>
      </dsp:nvSpPr>
      <dsp:spPr>
        <a:xfrm>
          <a:off x="3451547" y="2585541"/>
          <a:ext cx="2347912" cy="592038"/>
        </a:xfrm>
        <a:prstGeom prst="roundRect">
          <a:avLst>
            <a:gd name="adj" fmla="val 10000"/>
          </a:avLst>
        </a:prstGeom>
        <a:blipFill>
          <a:blip xmlns:r="http://schemas.openxmlformats.org/officeDocument/2006/relationships" r:embed="rId1">
            <a:duotone>
              <a:schemeClr val="accent5">
                <a:hueOff val="-8514751"/>
                <a:satOff val="34124"/>
                <a:lumOff val="7395"/>
                <a:alphaOff val="0"/>
                <a:shade val="40000"/>
              </a:schemeClr>
              <a:schemeClr val="accent5">
                <a:hueOff val="-8514751"/>
                <a:satOff val="34124"/>
                <a:lumOff val="7395"/>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La meta es optimizar el nivel sigma y aumentar la capacidad de los procesos. </a:t>
          </a:r>
          <a:endParaRPr lang="es-PE" sz="1200" kern="1200" dirty="0"/>
        </a:p>
      </dsp:txBody>
      <dsp:txXfrm>
        <a:off x="3468887" y="2602881"/>
        <a:ext cx="2313232" cy="557358"/>
      </dsp:txXfrm>
    </dsp:sp>
    <dsp:sp modelId="{E9F65847-67C9-4261-9260-1BCE3C68D0FF}">
      <dsp:nvSpPr>
        <dsp:cNvPr id="0" name=""/>
        <dsp:cNvSpPr/>
      </dsp:nvSpPr>
      <dsp:spPr>
        <a:xfrm>
          <a:off x="3451547" y="3268662"/>
          <a:ext cx="2347912" cy="592038"/>
        </a:xfrm>
        <a:prstGeom prst="roundRect">
          <a:avLst>
            <a:gd name="adj" fmla="val 10000"/>
          </a:avLst>
        </a:prstGeom>
        <a:blipFill>
          <a:blip xmlns:r="http://schemas.openxmlformats.org/officeDocument/2006/relationships" r:embed="rId1">
            <a:duotone>
              <a:schemeClr val="accent5">
                <a:hueOff val="-9933876"/>
                <a:satOff val="39811"/>
                <a:lumOff val="8628"/>
                <a:alphaOff val="0"/>
                <a:shade val="40000"/>
              </a:schemeClr>
              <a:schemeClr val="accent5">
                <a:hueOff val="-9933876"/>
                <a:satOff val="39811"/>
                <a:lumOff val="8628"/>
                <a:alphaOff val="0"/>
                <a:tint val="42000"/>
              </a:schemeClr>
            </a:duotone>
          </a:blip>
          <a:tile tx="0" ty="0" sx="40000" sy="40000" flip="none" algn="tl"/>
        </a:blipFill>
        <a:ln>
          <a:noFill/>
        </a:ln>
        <a:effectLst>
          <a:outerShdw blurRad="95000" rotWithShape="0">
            <a:srgbClr val="000000">
              <a:alpha val="50000"/>
            </a:srgbClr>
          </a:outerShdw>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s-ES" sz="1200" kern="1200" dirty="0"/>
            <a:t>Asegura la estabilidad y reduce la variabilidad de los procesos. </a:t>
          </a:r>
          <a:endParaRPr lang="es-PE" sz="1200" kern="1200" dirty="0"/>
        </a:p>
      </dsp:txBody>
      <dsp:txXfrm>
        <a:off x="3468887" y="3286002"/>
        <a:ext cx="2313232" cy="5573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36624-DE87-4E15-8352-B5EC4B132349}">
      <dsp:nvSpPr>
        <dsp:cNvPr id="0" name=""/>
        <dsp:cNvSpPr/>
      </dsp:nvSpPr>
      <dsp:spPr>
        <a:xfrm>
          <a:off x="2464" y="14739"/>
          <a:ext cx="2402708" cy="80640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1</a:t>
          </a:r>
          <a:endParaRPr lang="es-PE" sz="1600" b="1" kern="1200" dirty="0">
            <a:latin typeface="Calibri" panose="020F0502020204030204" pitchFamily="34" charset="0"/>
            <a:cs typeface="Calibri" panose="020F0502020204030204" pitchFamily="34" charset="0"/>
          </a:endParaRPr>
        </a:p>
      </dsp:txBody>
      <dsp:txXfrm>
        <a:off x="2464" y="14739"/>
        <a:ext cx="2402708" cy="806400"/>
      </dsp:txXfrm>
    </dsp:sp>
    <dsp:sp modelId="{629620AF-7E63-46A8-9074-3108862683E9}">
      <dsp:nvSpPr>
        <dsp:cNvPr id="0" name=""/>
        <dsp:cNvSpPr/>
      </dsp:nvSpPr>
      <dsp:spPr>
        <a:xfrm>
          <a:off x="2464" y="821139"/>
          <a:ext cx="2402708" cy="322812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nivel comprende hasta 690,000 DPMO, lo que significa que hay 690,000 defectos por cada millón de oportunidades.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Por ejemplo, si una fábrica produce 1 millón de piezas y 690,000 de ellas son defectuosas, entonces el proceso está en el nivel Sigma 1.</a:t>
          </a:r>
          <a:endParaRPr lang="es-PE" sz="1600" kern="1200" dirty="0">
            <a:latin typeface="Calibri" panose="020F0502020204030204" pitchFamily="34" charset="0"/>
            <a:cs typeface="Calibri" panose="020F0502020204030204" pitchFamily="34" charset="0"/>
          </a:endParaRPr>
        </a:p>
      </dsp:txBody>
      <dsp:txXfrm>
        <a:off x="2464" y="821139"/>
        <a:ext cx="2402708" cy="3228120"/>
      </dsp:txXfrm>
    </dsp:sp>
    <dsp:sp modelId="{7C4810DE-255E-4BB3-91A8-A0868A2C6BD4}">
      <dsp:nvSpPr>
        <dsp:cNvPr id="0" name=""/>
        <dsp:cNvSpPr/>
      </dsp:nvSpPr>
      <dsp:spPr>
        <a:xfrm>
          <a:off x="2741552" y="14739"/>
          <a:ext cx="2402708" cy="806400"/>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2</a:t>
          </a:r>
          <a:endParaRPr lang="es-PE" sz="1600" b="1" kern="1200" dirty="0">
            <a:latin typeface="Calibri" panose="020F0502020204030204" pitchFamily="34" charset="0"/>
            <a:cs typeface="Calibri" panose="020F0502020204030204" pitchFamily="34" charset="0"/>
          </a:endParaRPr>
        </a:p>
      </dsp:txBody>
      <dsp:txXfrm>
        <a:off x="2741552" y="14739"/>
        <a:ext cx="2402708" cy="806400"/>
      </dsp:txXfrm>
    </dsp:sp>
    <dsp:sp modelId="{3B6C8D6F-85B8-4A0A-85BA-3EA286DB1DC0}">
      <dsp:nvSpPr>
        <dsp:cNvPr id="0" name=""/>
        <dsp:cNvSpPr/>
      </dsp:nvSpPr>
      <dsp:spPr>
        <a:xfrm>
          <a:off x="2741552" y="821139"/>
          <a:ext cx="2402708" cy="322812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nivel comprende 308,537 DPMO. Es más eficiente que Sigma 1, pero todavía hay un número significativo de defectos.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Por ejemplo, si una fábrica produce 1 millón de piezas y 308,537 de ellas son defectuosas, entonces el proceso está en el nivel Sigma 2.</a:t>
          </a:r>
          <a:endParaRPr lang="es-PE" sz="1600" kern="1200" dirty="0">
            <a:latin typeface="Calibri" panose="020F0502020204030204" pitchFamily="34" charset="0"/>
            <a:cs typeface="Calibri" panose="020F0502020204030204" pitchFamily="34" charset="0"/>
          </a:endParaRPr>
        </a:p>
      </dsp:txBody>
      <dsp:txXfrm>
        <a:off x="2741552" y="821139"/>
        <a:ext cx="2402708" cy="3228120"/>
      </dsp:txXfrm>
    </dsp:sp>
    <dsp:sp modelId="{FBFC3F96-0E5C-4E93-B272-A2CDCAB449DB}">
      <dsp:nvSpPr>
        <dsp:cNvPr id="0" name=""/>
        <dsp:cNvSpPr/>
      </dsp:nvSpPr>
      <dsp:spPr>
        <a:xfrm>
          <a:off x="5480640" y="14739"/>
          <a:ext cx="2402708" cy="80640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3</a:t>
          </a:r>
          <a:endParaRPr lang="es-PE" sz="1600" b="1" kern="1200" dirty="0">
            <a:latin typeface="Calibri" panose="020F0502020204030204" pitchFamily="34" charset="0"/>
            <a:cs typeface="Calibri" panose="020F0502020204030204" pitchFamily="34" charset="0"/>
          </a:endParaRPr>
        </a:p>
      </dsp:txBody>
      <dsp:txXfrm>
        <a:off x="5480640" y="14739"/>
        <a:ext cx="2402708" cy="806400"/>
      </dsp:txXfrm>
    </dsp:sp>
    <dsp:sp modelId="{74B8B2EF-70BD-42BB-BA73-4065FCCC25EF}">
      <dsp:nvSpPr>
        <dsp:cNvPr id="0" name=""/>
        <dsp:cNvSpPr/>
      </dsp:nvSpPr>
      <dsp:spPr>
        <a:xfrm>
          <a:off x="5480640" y="821139"/>
          <a:ext cx="2402708" cy="322812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nivel comprende 66,807 DPMO. Es más eficiente que Sigma 2.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Por ejemplo, si una fábrica produce 1 millón de piezas y 66,807 de ellas son defectuosas, entonces el proceso está en el nivel Sigma 3.</a:t>
          </a:r>
          <a:endParaRPr lang="es-PE" sz="1600" kern="1200" dirty="0">
            <a:latin typeface="Calibri" panose="020F0502020204030204" pitchFamily="34" charset="0"/>
            <a:cs typeface="Calibri" panose="020F0502020204030204" pitchFamily="34" charset="0"/>
          </a:endParaRPr>
        </a:p>
      </dsp:txBody>
      <dsp:txXfrm>
        <a:off x="5480640" y="821139"/>
        <a:ext cx="2402708" cy="3228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36624-DE87-4E15-8352-B5EC4B132349}">
      <dsp:nvSpPr>
        <dsp:cNvPr id="0" name=""/>
        <dsp:cNvSpPr/>
      </dsp:nvSpPr>
      <dsp:spPr>
        <a:xfrm>
          <a:off x="2593" y="98787"/>
          <a:ext cx="2529064" cy="1011625"/>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4</a:t>
          </a:r>
          <a:endParaRPr lang="es-PE" sz="1600" b="1" kern="1200" dirty="0">
            <a:latin typeface="Calibri" panose="020F0502020204030204" pitchFamily="34" charset="0"/>
            <a:cs typeface="Calibri" panose="020F0502020204030204" pitchFamily="34" charset="0"/>
          </a:endParaRPr>
        </a:p>
      </dsp:txBody>
      <dsp:txXfrm>
        <a:off x="2593" y="98787"/>
        <a:ext cx="2529064" cy="1011625"/>
      </dsp:txXfrm>
    </dsp:sp>
    <dsp:sp modelId="{629620AF-7E63-46A8-9074-3108862683E9}">
      <dsp:nvSpPr>
        <dsp:cNvPr id="0" name=""/>
        <dsp:cNvSpPr/>
      </dsp:nvSpPr>
      <dsp:spPr>
        <a:xfrm>
          <a:off x="2593" y="1110412"/>
          <a:ext cx="2529064" cy="285480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nivel comprende 6,210 DPMO. Es más eficiente que Sigma 3.</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Por ejemplo, si una fábrica produce 1 millón de piezas y 6,210 de ellas son defectuosas, entonces el proceso está en el nivel Sigma 4.</a:t>
          </a:r>
          <a:endParaRPr lang="es-PE" sz="1600" kern="1200" dirty="0">
            <a:latin typeface="Calibri" panose="020F0502020204030204" pitchFamily="34" charset="0"/>
            <a:cs typeface="Calibri" panose="020F0502020204030204" pitchFamily="34" charset="0"/>
          </a:endParaRPr>
        </a:p>
      </dsp:txBody>
      <dsp:txXfrm>
        <a:off x="2593" y="1110412"/>
        <a:ext cx="2529064" cy="2854800"/>
      </dsp:txXfrm>
    </dsp:sp>
    <dsp:sp modelId="{7C4810DE-255E-4BB3-91A8-A0868A2C6BD4}">
      <dsp:nvSpPr>
        <dsp:cNvPr id="0" name=""/>
        <dsp:cNvSpPr/>
      </dsp:nvSpPr>
      <dsp:spPr>
        <a:xfrm>
          <a:off x="2885727" y="98787"/>
          <a:ext cx="2529064" cy="1011625"/>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5</a:t>
          </a:r>
          <a:endParaRPr lang="es-PE" sz="1600" b="1" kern="1200" dirty="0">
            <a:latin typeface="Calibri" panose="020F0502020204030204" pitchFamily="34" charset="0"/>
            <a:cs typeface="Calibri" panose="020F0502020204030204" pitchFamily="34" charset="0"/>
          </a:endParaRPr>
        </a:p>
      </dsp:txBody>
      <dsp:txXfrm>
        <a:off x="2885727" y="98787"/>
        <a:ext cx="2529064" cy="1011625"/>
      </dsp:txXfrm>
    </dsp:sp>
    <dsp:sp modelId="{3B6C8D6F-85B8-4A0A-85BA-3EA286DB1DC0}">
      <dsp:nvSpPr>
        <dsp:cNvPr id="0" name=""/>
        <dsp:cNvSpPr/>
      </dsp:nvSpPr>
      <dsp:spPr>
        <a:xfrm>
          <a:off x="2885727" y="1110412"/>
          <a:ext cx="2529064" cy="285480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nivel comprende 233 DPMO. Es más eficiente que Sigma 4.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Por ejemplo, si una fábrica produce 1 millón de piezas y solo 233 de ellas son defectuosas, entonces el proceso está en el nivel Sigma 5.</a:t>
          </a:r>
          <a:endParaRPr lang="es-PE" sz="1600" kern="1200" dirty="0">
            <a:latin typeface="Calibri" panose="020F0502020204030204" pitchFamily="34" charset="0"/>
            <a:cs typeface="Calibri" panose="020F0502020204030204" pitchFamily="34" charset="0"/>
          </a:endParaRPr>
        </a:p>
      </dsp:txBody>
      <dsp:txXfrm>
        <a:off x="2885727" y="1110412"/>
        <a:ext cx="2529064" cy="2854800"/>
      </dsp:txXfrm>
    </dsp:sp>
    <dsp:sp modelId="{FBFC3F96-0E5C-4E93-B272-A2CDCAB449DB}">
      <dsp:nvSpPr>
        <dsp:cNvPr id="0" name=""/>
        <dsp:cNvSpPr/>
      </dsp:nvSpPr>
      <dsp:spPr>
        <a:xfrm>
          <a:off x="5768861" y="98787"/>
          <a:ext cx="2529064" cy="1011625"/>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Sigma 6</a:t>
          </a:r>
          <a:endParaRPr lang="es-PE" sz="1600" b="1" kern="1200" dirty="0">
            <a:latin typeface="Calibri" panose="020F0502020204030204" pitchFamily="34" charset="0"/>
            <a:cs typeface="Calibri" panose="020F0502020204030204" pitchFamily="34" charset="0"/>
          </a:endParaRPr>
        </a:p>
      </dsp:txBody>
      <dsp:txXfrm>
        <a:off x="5768861" y="98787"/>
        <a:ext cx="2529064" cy="1011625"/>
      </dsp:txXfrm>
    </dsp:sp>
    <dsp:sp modelId="{74B8B2EF-70BD-42BB-BA73-4065FCCC25EF}">
      <dsp:nvSpPr>
        <dsp:cNvPr id="0" name=""/>
        <dsp:cNvSpPr/>
      </dsp:nvSpPr>
      <dsp:spPr>
        <a:xfrm>
          <a:off x="5768861" y="1110412"/>
          <a:ext cx="2529064" cy="285480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Este es el nivel más eficiente, con solo 3.4 DPMO. Es el objetivo de la metodología </a:t>
          </a:r>
          <a:r>
            <a:rPr lang="es-ES" sz="1600" kern="1200" dirty="0" err="1">
              <a:latin typeface="Calibri" panose="020F0502020204030204" pitchFamily="34" charset="0"/>
              <a:cs typeface="Calibri" panose="020F0502020204030204" pitchFamily="34" charset="0"/>
            </a:rPr>
            <a:t>Six</a:t>
          </a:r>
          <a:r>
            <a:rPr lang="es-ES" sz="1600" kern="1200" dirty="0">
              <a:latin typeface="Calibri" panose="020F0502020204030204" pitchFamily="34" charset="0"/>
              <a:cs typeface="Calibri" panose="020F0502020204030204" pitchFamily="34" charset="0"/>
            </a:rPr>
            <a:t> Sigma.</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a:latin typeface="Calibri" panose="020F0502020204030204" pitchFamily="34" charset="0"/>
              <a:cs typeface="Calibri" panose="020F0502020204030204" pitchFamily="34" charset="0"/>
            </a:rPr>
            <a:t> </a:t>
          </a:r>
          <a:r>
            <a:rPr lang="es-ES" sz="1600" kern="1200" dirty="0">
              <a:latin typeface="Calibri" panose="020F0502020204030204" pitchFamily="34" charset="0"/>
              <a:cs typeface="Calibri" panose="020F0502020204030204" pitchFamily="34" charset="0"/>
            </a:rPr>
            <a:t>Por ejemplo, si una fábrica produce 1 millón de piezas y solo 3.4 de ellas son defectuosas, entonces el proceso está en el nivel Sigma 6.</a:t>
          </a:r>
          <a:endParaRPr lang="es-PE" sz="1600" kern="1200" dirty="0">
            <a:latin typeface="Calibri" panose="020F0502020204030204" pitchFamily="34" charset="0"/>
            <a:cs typeface="Calibri" panose="020F0502020204030204" pitchFamily="34" charset="0"/>
          </a:endParaRPr>
        </a:p>
      </dsp:txBody>
      <dsp:txXfrm>
        <a:off x="5768861" y="1110412"/>
        <a:ext cx="2529064"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EE4639"/>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714FA0"/>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92C24E"/>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FF7828"/>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F3E84-36AB-4796-B048-7EF2DBDD639B}">
      <dsp:nvSpPr>
        <dsp:cNvPr id="0" name=""/>
        <dsp:cNvSpPr/>
      </dsp:nvSpPr>
      <dsp:spPr>
        <a:xfrm>
          <a:off x="3799" y="0"/>
          <a:ext cx="1177975" cy="666260"/>
        </a:xfrm>
        <a:prstGeom prst="roundRect">
          <a:avLst>
            <a:gd name="adj" fmla="val 10000"/>
          </a:avLst>
        </a:prstGeom>
        <a:solidFill>
          <a:srgbClr val="00B1C3"/>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Definir</a:t>
          </a:r>
        </a:p>
      </dsp:txBody>
      <dsp:txXfrm>
        <a:off x="23313" y="19514"/>
        <a:ext cx="1138947" cy="627232"/>
      </dsp:txXfrm>
    </dsp:sp>
    <dsp:sp modelId="{91599DA3-F280-4BCD-A33B-7B9F70E5EA5C}">
      <dsp:nvSpPr>
        <dsp:cNvPr id="0" name=""/>
        <dsp:cNvSpPr/>
      </dsp:nvSpPr>
      <dsp:spPr>
        <a:xfrm>
          <a:off x="1299572"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1299572" y="245488"/>
        <a:ext cx="174811" cy="175283"/>
      </dsp:txXfrm>
    </dsp:sp>
    <dsp:sp modelId="{4A433211-E46D-4716-8940-79F5B36BAF58}">
      <dsp:nvSpPr>
        <dsp:cNvPr id="0" name=""/>
        <dsp:cNvSpPr/>
      </dsp:nvSpPr>
      <dsp:spPr>
        <a:xfrm>
          <a:off x="165296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Medir</a:t>
          </a:r>
        </a:p>
      </dsp:txBody>
      <dsp:txXfrm>
        <a:off x="1672479" y="19514"/>
        <a:ext cx="1138947" cy="627232"/>
      </dsp:txXfrm>
    </dsp:sp>
    <dsp:sp modelId="{DDF31F74-ECC4-49F7-BA27-7F45148AB247}">
      <dsp:nvSpPr>
        <dsp:cNvPr id="0" name=""/>
        <dsp:cNvSpPr/>
      </dsp:nvSpPr>
      <dsp:spPr>
        <a:xfrm>
          <a:off x="2948737"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2948737" y="245488"/>
        <a:ext cx="174811" cy="175283"/>
      </dsp:txXfrm>
    </dsp:sp>
    <dsp:sp modelId="{1DF55FE8-2C7F-41CC-807E-28915C04FFED}">
      <dsp:nvSpPr>
        <dsp:cNvPr id="0" name=""/>
        <dsp:cNvSpPr/>
      </dsp:nvSpPr>
      <dsp:spPr>
        <a:xfrm>
          <a:off x="330213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Analizar</a:t>
          </a:r>
        </a:p>
      </dsp:txBody>
      <dsp:txXfrm>
        <a:off x="3321644" y="19514"/>
        <a:ext cx="1138947" cy="627232"/>
      </dsp:txXfrm>
    </dsp:sp>
    <dsp:sp modelId="{BEB5A5AA-1170-454A-9AE6-B9553F3621D3}">
      <dsp:nvSpPr>
        <dsp:cNvPr id="0" name=""/>
        <dsp:cNvSpPr/>
      </dsp:nvSpPr>
      <dsp:spPr>
        <a:xfrm>
          <a:off x="4597903"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4597903" y="245488"/>
        <a:ext cx="174811" cy="175283"/>
      </dsp:txXfrm>
    </dsp:sp>
    <dsp:sp modelId="{CE148838-629F-49FF-90FF-6B1280789278}">
      <dsp:nvSpPr>
        <dsp:cNvPr id="0" name=""/>
        <dsp:cNvSpPr/>
      </dsp:nvSpPr>
      <dsp:spPr>
        <a:xfrm>
          <a:off x="4951295"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Mejorar</a:t>
          </a:r>
        </a:p>
      </dsp:txBody>
      <dsp:txXfrm>
        <a:off x="4970809" y="19514"/>
        <a:ext cx="1138947" cy="627232"/>
      </dsp:txXfrm>
    </dsp:sp>
    <dsp:sp modelId="{337986F0-E061-46E3-ABFE-760D7B6059F4}">
      <dsp:nvSpPr>
        <dsp:cNvPr id="0" name=""/>
        <dsp:cNvSpPr/>
      </dsp:nvSpPr>
      <dsp:spPr>
        <a:xfrm>
          <a:off x="6247068" y="187061"/>
          <a:ext cx="249730" cy="292137"/>
        </a:xfrm>
        <a:prstGeom prst="rightArrow">
          <a:avLst>
            <a:gd name="adj1" fmla="val 60000"/>
            <a:gd name="adj2" fmla="val 50000"/>
          </a:avLst>
        </a:prstGeom>
        <a:solidFill>
          <a:srgbClr val="8087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latin typeface="Calibri" charset="0"/>
            <a:ea typeface="Calibri" charset="0"/>
            <a:cs typeface="Calibri" charset="0"/>
          </a:endParaRPr>
        </a:p>
      </dsp:txBody>
      <dsp:txXfrm>
        <a:off x="6247068" y="245488"/>
        <a:ext cx="174811" cy="175283"/>
      </dsp:txXfrm>
    </dsp:sp>
    <dsp:sp modelId="{5891D9E5-D840-4DF0-B94D-C8B95B502D60}">
      <dsp:nvSpPr>
        <dsp:cNvPr id="0" name=""/>
        <dsp:cNvSpPr/>
      </dsp:nvSpPr>
      <dsp:spPr>
        <a:xfrm>
          <a:off x="6600460" y="0"/>
          <a:ext cx="1177975" cy="666260"/>
        </a:xfrm>
        <a:prstGeom prst="roundRect">
          <a:avLst>
            <a:gd name="adj" fmla="val 10000"/>
          </a:avLst>
        </a:prstGeom>
        <a:solidFill>
          <a:srgbClr val="D9DBE1"/>
        </a:solidFill>
        <a:ln w="381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latin typeface="Calibri" charset="0"/>
              <a:ea typeface="Calibri" charset="0"/>
              <a:cs typeface="Calibri" charset="0"/>
            </a:rPr>
            <a:t>Controlar</a:t>
          </a:r>
        </a:p>
      </dsp:txBody>
      <dsp:txXfrm>
        <a:off x="6619974" y="19514"/>
        <a:ext cx="1138947" cy="627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30/10/2024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926415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a:t>La metodología </a:t>
            </a:r>
            <a:r>
              <a:rPr lang="es-ES" sz="1600" b="1" dirty="0" err="1"/>
              <a:t>Six</a:t>
            </a:r>
            <a:r>
              <a:rPr lang="es-ES" sz="1600" b="1" dirty="0"/>
              <a:t> Sigma </a:t>
            </a:r>
            <a:r>
              <a:rPr lang="es-ES" sz="1600" dirty="0"/>
              <a:t>es un marco de trabajo que busca reducir las fallas y defectos en las </a:t>
            </a:r>
            <a:r>
              <a:rPr lang="es-ES" sz="1600"/>
              <a:t>empresas a </a:t>
            </a:r>
            <a:r>
              <a:rPr lang="es-ES" sz="1600" dirty="0"/>
              <a:t>un nivel prácticamente nulo.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600" dirty="0"/>
          </a:p>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a:t>Se basa en el análisis estadístico para identificar los defectos de los procesos, que luego se analizan en busca de las causas raíz y las soluciones. Esta metodología se aplica en cinco fases: Definir, Medir, Analizar, Mejorar y Controlar.</a:t>
            </a: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74186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b="1" dirty="0"/>
              <a:t>Definir (Define): </a:t>
            </a:r>
            <a:r>
              <a:rPr lang="es-ES" sz="1600" dirty="0"/>
              <a:t>Esta fase implica identificar quién es el cliente y cuáles son sus expectativas (Mediante la Voz del cliente). También se definen los requerimientos críticos del cliente (CTQ: </a:t>
            </a:r>
            <a:r>
              <a:rPr lang="es-ES" sz="1600" dirty="0" err="1"/>
              <a:t>Critical</a:t>
            </a:r>
            <a:r>
              <a:rPr lang="es-ES" sz="1600" dirty="0"/>
              <a:t> </a:t>
            </a:r>
            <a:r>
              <a:rPr lang="es-ES" sz="1600" dirty="0" err="1"/>
              <a:t>to</a:t>
            </a:r>
            <a:r>
              <a:rPr lang="es-ES" sz="1600" dirty="0"/>
              <a:t> </a:t>
            </a:r>
            <a:r>
              <a:rPr lang="es-ES" sz="1600" dirty="0" err="1"/>
              <a:t>Quality</a:t>
            </a:r>
            <a:r>
              <a:rPr lang="es-ES" sz="1600" dirty="0"/>
              <a:t>). Se i</a:t>
            </a:r>
            <a:r>
              <a:rPr lang="es-ES" sz="1200" b="0" i="0" u="none" strike="noStrike" kern="1200" baseline="0" dirty="0">
                <a:solidFill>
                  <a:schemeClr val="tx1"/>
                </a:solidFill>
                <a:latin typeface="+mn-lt"/>
                <a:ea typeface="+mn-ea"/>
                <a:cs typeface="+mn-cs"/>
              </a:rPr>
              <a:t>dentifican los problemas más importantes en los procesos y se definen los objetivos y </a:t>
            </a:r>
            <a:r>
              <a:rPr lang="es-ES" sz="1600" dirty="0"/>
              <a:t>el alcance del proyecto de mejora (para </a:t>
            </a:r>
            <a:r>
              <a:rPr lang="es-ES" sz="1200" b="0" i="0" u="none" strike="noStrike" kern="1200" baseline="0" dirty="0">
                <a:solidFill>
                  <a:schemeClr val="tx1"/>
                </a:solidFill>
                <a:latin typeface="+mn-lt"/>
                <a:ea typeface="+mn-ea"/>
                <a:cs typeface="+mn-cs"/>
              </a:rPr>
              <a:t>combatir uno o más de los problemas</a:t>
            </a:r>
            <a:r>
              <a:rPr lang="es-ES" sz="1600" dirty="0"/>
              <a:t>).</a:t>
            </a: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93061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a:t>Medir (</a:t>
            </a:r>
            <a:r>
              <a:rPr lang="es-ES" sz="1600" b="1" dirty="0" err="1"/>
              <a:t>Measure</a:t>
            </a:r>
            <a:r>
              <a:rPr lang="es-ES" sz="1600" b="1" dirty="0"/>
              <a:t>): </a:t>
            </a:r>
            <a:r>
              <a:rPr lang="es-ES" sz="1600" dirty="0"/>
              <a:t>En esta fase, se determina cómo se comporta el proceso actualmente (se obtiene una línea base). Se establecen indicadores y parámetros necesarios para cumplir con los </a:t>
            </a:r>
            <a:r>
              <a:rPr lang="es-ES" sz="1600" dirty="0" err="1"/>
              <a:t>CTQs</a:t>
            </a:r>
            <a:r>
              <a:rPr lang="es-ES" sz="1600" dirty="0"/>
              <a:t>; es decir se define qué y cómo se va a medir para obtener los datos necesarios.</a:t>
            </a: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211593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a:t>Analizar (</a:t>
            </a:r>
            <a:r>
              <a:rPr lang="es-ES" sz="1600" b="1" dirty="0" err="1"/>
              <a:t>Analyze</a:t>
            </a:r>
            <a:r>
              <a:rPr lang="es-ES" sz="1600" b="1" dirty="0"/>
              <a:t>): </a:t>
            </a:r>
            <a:r>
              <a:rPr lang="es-ES" sz="1600" dirty="0"/>
              <a:t>Aquí se analiza la data recolectada en el paso anterior para identificar la causa raíz del problema y el por qué existe tanta variabilidad en el proceso. También se buscan oportunidades de mejora en base a la causa raíz identificada.</a:t>
            </a: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2037620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a:t>Mejorar (</a:t>
            </a:r>
            <a:r>
              <a:rPr lang="es-ES" sz="1600" b="1" dirty="0" err="1"/>
              <a:t>Improve</a:t>
            </a:r>
            <a:r>
              <a:rPr lang="es-ES" sz="1600" b="1" dirty="0"/>
              <a:t>): </a:t>
            </a:r>
            <a:r>
              <a:rPr lang="es-ES" sz="1600" dirty="0"/>
              <a:t>En esta fase, Se selecciona la mejor alternativa de solución, se define un plan para la implementación de estas mejoras, se implementa la solución y finalmente se verifica el resultado obtenido como parte del proyecto.</a:t>
            </a: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1651654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a:t>Controlar (Control): </a:t>
            </a:r>
            <a:r>
              <a:rPr lang="es-ES" sz="1600" dirty="0"/>
              <a:t>Finalmente, en esta etapa se garantiza que la solución se implementó correctamente. Se evalúa cuánto mejoró el proceso desde la implementación de la solución de mejora. Para esto se miden los procesos mediante indicadores y se comparan con los resultados de la línea base obtenida en la etapa “Medir” y también contra los objetivos definidos en la etapa “Definir”.</a:t>
            </a:r>
            <a:endParaRPr lang="es-PE" sz="1600" dirty="0"/>
          </a:p>
          <a:p>
            <a:pPr marL="0" marR="0" indent="0" algn="l" defTabSz="914400" rtl="0" eaLnBrk="1" fontAlgn="auto" latinLnBrk="0" hangingPunct="1">
              <a:lnSpc>
                <a:spcPct val="100000"/>
              </a:lnSpc>
              <a:spcBef>
                <a:spcPts val="0"/>
              </a:spcBef>
              <a:spcAft>
                <a:spcPts val="0"/>
              </a:spcAft>
              <a:buClrTx/>
              <a:buSzTx/>
              <a:buFontTx/>
              <a:buNone/>
              <a:tabLst/>
              <a:defRPr/>
            </a:pPr>
            <a:endParaRPr lang="es-PE" sz="1600" dirty="0"/>
          </a:p>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a:t>Las fases Definir y Controlar son ejecutadas a Nivel de Negocio (Gerencial), mientras que las fases Medir, Analizar y Mejorar son ejecutadas a Nivel Técnico (Mando Medio).</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11155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Entradas (X1, X2, X3,…, </a:t>
            </a:r>
            <a:r>
              <a:rPr lang="es-ES" sz="1200" b="1" i="0" kern="1200" dirty="0" err="1">
                <a:solidFill>
                  <a:schemeClr val="tx1"/>
                </a:solidFill>
                <a:effectLst/>
                <a:latin typeface="+mn-lt"/>
                <a:ea typeface="+mn-ea"/>
                <a:cs typeface="+mn-cs"/>
              </a:rPr>
              <a:t>Xn</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Son las variables de entrada que afectan el proceso. Pueden ser cualquier factor o característica que pueda influir en el resultado final del proceso </a:t>
            </a:r>
            <a:r>
              <a:rPr lang="es-ES" sz="1200" b="1" i="0" kern="1200" dirty="0">
                <a:solidFill>
                  <a:schemeClr val="tx1"/>
                </a:solidFill>
                <a:effectLst/>
                <a:latin typeface="+mn-lt"/>
                <a:ea typeface="+mn-ea"/>
                <a:cs typeface="+mn-cs"/>
              </a:rPr>
              <a: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Salidas (Y)</a:t>
            </a:r>
            <a:r>
              <a:rPr lang="es-ES" sz="1200" b="0" i="0" kern="1200" dirty="0">
                <a:solidFill>
                  <a:schemeClr val="tx1"/>
                </a:solidFill>
                <a:effectLst/>
                <a:latin typeface="+mn-lt"/>
                <a:ea typeface="+mn-ea"/>
                <a:cs typeface="+mn-cs"/>
              </a:rPr>
              <a:t>: Es el producto o resultado final del proceso. En lugar de poner todo el énfasis en inspeccionar y controlar este producto final, </a:t>
            </a:r>
            <a:r>
              <a:rPr lang="es-ES" sz="1200" b="0" i="0" kern="1200" dirty="0" err="1">
                <a:solidFill>
                  <a:schemeClr val="tx1"/>
                </a:solidFill>
                <a:effectLst/>
                <a:latin typeface="+mn-lt"/>
                <a:ea typeface="+mn-ea"/>
                <a:cs typeface="+mn-cs"/>
              </a:rPr>
              <a:t>Six</a:t>
            </a:r>
            <a:r>
              <a:rPr lang="es-ES" sz="1200" b="0" i="0" kern="1200" dirty="0">
                <a:solidFill>
                  <a:schemeClr val="tx1"/>
                </a:solidFill>
                <a:effectLst/>
                <a:latin typeface="+mn-lt"/>
                <a:ea typeface="+mn-ea"/>
                <a:cs typeface="+mn-cs"/>
              </a:rPr>
              <a:t> Sigma pone más énfasis en hacer que el proceso sea correcto desde un principio para reducir defectos y variabilidad en este resultado final.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46411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Proceso (Y = f(X1, X2, X3,…, </a:t>
            </a:r>
            <a:r>
              <a:rPr lang="es-ES" sz="1200" b="1" i="0" kern="1200" dirty="0" err="1">
                <a:solidFill>
                  <a:schemeClr val="tx1"/>
                </a:solidFill>
                <a:effectLst/>
                <a:latin typeface="+mn-lt"/>
                <a:ea typeface="+mn-ea"/>
                <a:cs typeface="+mn-cs"/>
              </a:rPr>
              <a:t>Xn</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Será en el proceso central donde se apliquen los principios de </a:t>
            </a:r>
            <a:r>
              <a:rPr lang="es-ES" sz="1200" b="0" i="0" kern="1200" dirty="0" err="1">
                <a:solidFill>
                  <a:schemeClr val="tx1"/>
                </a:solidFill>
                <a:effectLst/>
                <a:latin typeface="+mn-lt"/>
                <a:ea typeface="+mn-ea"/>
                <a:cs typeface="+mn-cs"/>
              </a:rPr>
              <a:t>Six</a:t>
            </a:r>
            <a:r>
              <a:rPr lang="es-ES" sz="1200" b="0" i="0" kern="1200" dirty="0">
                <a:solidFill>
                  <a:schemeClr val="tx1"/>
                </a:solidFill>
                <a:effectLst/>
                <a:latin typeface="+mn-lt"/>
                <a:ea typeface="+mn-ea"/>
                <a:cs typeface="+mn-cs"/>
              </a:rPr>
              <a:t> Sigma para controlar y optimizar las variables de entrada significativas. El objetivo es asegurar que el proceso sea lo más eficiente posible y produzca resultados consistentes y predecibles.</a:t>
            </a: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540801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¿Cómo? Controlando todas las </a:t>
            </a:r>
            <a:r>
              <a:rPr lang="es-ES" sz="1200" b="1" i="0" kern="1200" dirty="0" err="1">
                <a:solidFill>
                  <a:schemeClr val="tx1"/>
                </a:solidFill>
                <a:effectLst/>
                <a:latin typeface="+mn-lt"/>
                <a:ea typeface="+mn-ea"/>
                <a:cs typeface="+mn-cs"/>
              </a:rPr>
              <a:t>Xi’s</a:t>
            </a:r>
            <a:r>
              <a:rPr lang="es-ES" sz="1200" b="0" i="0" kern="1200" dirty="0">
                <a:solidFill>
                  <a:schemeClr val="tx1"/>
                </a:solidFill>
                <a:effectLst/>
                <a:latin typeface="+mn-lt"/>
                <a:ea typeface="+mn-ea"/>
                <a:cs typeface="+mn-cs"/>
              </a:rPr>
              <a:t>: Tradicionalmente se trataba de controlar todas las variables de entrada para asegurar un producto de calidad.</a:t>
            </a: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34283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Nuevo concepto de calidad: Controlar el proceso</a:t>
            </a:r>
            <a:r>
              <a:rPr lang="es-ES" sz="1200" b="0" i="0" kern="1200" dirty="0">
                <a:solidFill>
                  <a:schemeClr val="tx1"/>
                </a:solidFill>
                <a:effectLst/>
                <a:latin typeface="+mn-lt"/>
                <a:ea typeface="+mn-ea"/>
                <a:cs typeface="+mn-cs"/>
              </a:rPr>
              <a:t>: A diferencia del antiguo concepto donde la calidad se aseguraba controlando el producto final (salida), </a:t>
            </a:r>
            <a:r>
              <a:rPr lang="es-ES" sz="1200" b="0" i="0" kern="1200" dirty="0" err="1">
                <a:solidFill>
                  <a:schemeClr val="tx1"/>
                </a:solidFill>
                <a:effectLst/>
                <a:latin typeface="+mn-lt"/>
                <a:ea typeface="+mn-ea"/>
                <a:cs typeface="+mn-cs"/>
              </a:rPr>
              <a:t>Six</a:t>
            </a:r>
            <a:r>
              <a:rPr lang="es-ES" sz="1200" b="0" i="0" kern="1200" dirty="0">
                <a:solidFill>
                  <a:schemeClr val="tx1"/>
                </a:solidFill>
                <a:effectLst/>
                <a:latin typeface="+mn-lt"/>
                <a:ea typeface="+mn-ea"/>
                <a:cs typeface="+mn-cs"/>
              </a:rPr>
              <a:t> Sigma se enfoca en controlar el proceso mismo para asegurar la calidad desde el inicio.</a:t>
            </a: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174732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Six</a:t>
            </a:r>
            <a:r>
              <a:rPr lang="es-ES" sz="1200" b="1" i="0" kern="1200" dirty="0">
                <a:solidFill>
                  <a:schemeClr val="tx1"/>
                </a:solidFill>
                <a:effectLst/>
                <a:latin typeface="+mn-lt"/>
                <a:ea typeface="+mn-ea"/>
                <a:cs typeface="+mn-cs"/>
              </a:rPr>
              <a:t> Sigma sugiere un enfoque más eficiente: </a:t>
            </a:r>
            <a:r>
              <a:rPr lang="es-ES" sz="1200" b="0" i="0" kern="1200" dirty="0">
                <a:solidFill>
                  <a:schemeClr val="tx1"/>
                </a:solidFill>
                <a:effectLst/>
                <a:latin typeface="+mn-lt"/>
                <a:ea typeface="+mn-ea"/>
                <a:cs typeface="+mn-cs"/>
              </a:rPr>
              <a:t>controlar y optimizar solo aquellas variables que son estadísticamente significativas para la calidad del producto final.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Esto se basa en el concepto de que no todas las variables de entrada tienen el mismo impacto en la salida, y por lo tanto, se deben priorizar aquellas que tienen un impacto significativo.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resumen, </a:t>
            </a:r>
            <a:r>
              <a:rPr lang="es-ES" sz="1200" b="0" i="0" kern="1200" dirty="0" err="1">
                <a:solidFill>
                  <a:schemeClr val="tx1"/>
                </a:solidFill>
                <a:effectLst/>
                <a:latin typeface="+mn-lt"/>
                <a:ea typeface="+mn-ea"/>
                <a:cs typeface="+mn-cs"/>
              </a:rPr>
              <a:t>Six</a:t>
            </a:r>
            <a:r>
              <a:rPr lang="es-ES" sz="1200" b="0" i="0" kern="1200" dirty="0">
                <a:solidFill>
                  <a:schemeClr val="tx1"/>
                </a:solidFill>
                <a:effectLst/>
                <a:latin typeface="+mn-lt"/>
                <a:ea typeface="+mn-ea"/>
                <a:cs typeface="+mn-cs"/>
              </a:rPr>
              <a:t> Sigma es una metodología que se enfoca en mejorar la calidad de los procesos al identificar y controlar las variables de entrada que son estadísticamente significativas para la calidad del producto final. Esto resulta en un proceso más eficiente y en productos de mayor calidad.</a:t>
            </a:r>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1397455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157098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1942323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349535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33666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dirty="0"/>
              <a:t>El equipo de proyecto enfoca su búsqueda de las causas (Lista de </a:t>
            </a:r>
            <a:r>
              <a:rPr lang="es-ES_tradnl" dirty="0" err="1"/>
              <a:t>Xs</a:t>
            </a:r>
            <a:r>
              <a:rPr lang="es-ES_tradnl" dirty="0"/>
              <a:t> críticos) mediante el ciclo de análisis.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dirty="0"/>
              <a:t>El ciclo de análisis empieza con la combinación de la experiencia, los datos, medidas, y una revisión del proceso para luego formular una hipótesis inicial sobre las posibles causas.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u="none" strike="noStrike" kern="1200" baseline="0" dirty="0">
                <a:solidFill>
                  <a:schemeClr val="tx1"/>
                </a:solidFill>
                <a:latin typeface="+mn-lt"/>
                <a:ea typeface="+mn-ea"/>
                <a:cs typeface="+mn-cs"/>
              </a:rPr>
              <a:t>El equipo entonces busca más datos y otras evidencias para ver si encaja con las causas sospechosas.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u="none" strike="noStrike" kern="1200" baseline="0" dirty="0">
                <a:solidFill>
                  <a:schemeClr val="tx1"/>
                </a:solidFill>
                <a:latin typeface="+mn-lt"/>
                <a:ea typeface="+mn-ea"/>
                <a:cs typeface="+mn-cs"/>
              </a:rPr>
              <a:t>El ciclo de análisis continúa, refinando la hipótesis o rechazándola hasta que la verdadera causa raíz se identifica y se verifica con los datos (</a:t>
            </a:r>
            <a:r>
              <a:rPr lang="es-ES" sz="1200" b="0" i="0" kern="1200" dirty="0">
                <a:solidFill>
                  <a:schemeClr val="tx1"/>
                </a:solidFill>
                <a:effectLst/>
                <a:latin typeface="+mn-lt"/>
                <a:ea typeface="+mn-ea"/>
                <a:cs typeface="+mn-cs"/>
              </a:rPr>
              <a:t>se utiliza el análisis estadístico para refinar, aprobar o rechazar una hipótesis)</a:t>
            </a:r>
            <a:r>
              <a:rPr lang="es-ES" sz="1200" b="0" i="0" u="none" strike="noStrike" kern="1200" baseline="0" dirty="0">
                <a:solidFill>
                  <a:schemeClr val="tx1"/>
                </a:solidFill>
                <a:latin typeface="+mn-lt"/>
                <a:ea typeface="+mn-ea"/>
                <a:cs typeface="+mn-cs"/>
              </a:rPr>
              <a:t>. </a:t>
            </a:r>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80595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lvl="0" fontAlgn="auto">
              <a:spcBef>
                <a:spcPts val="0"/>
              </a:spcBef>
              <a:spcAft>
                <a:spcPts val="0"/>
              </a:spcAft>
              <a:defRPr/>
            </a:pPr>
            <a:r>
              <a:rPr lang="es-ES" sz="1200" dirty="0">
                <a:latin typeface="Calibri" panose="020F0502020204030204" pitchFamily="34" charset="0"/>
                <a:cs typeface="Calibri" panose="020F0502020204030204" pitchFamily="34" charset="0"/>
              </a:rPr>
              <a:t>Existen varias </a:t>
            </a:r>
            <a:r>
              <a:rPr lang="es-PE" sz="1200" dirty="0">
                <a:latin typeface="Calibri" panose="020F0502020204030204" pitchFamily="34" charset="0"/>
                <a:cs typeface="Calibri" panose="020F0502020204030204" pitchFamily="34" charset="0"/>
              </a:rPr>
              <a:t>categorías de causas comunes a explorar:</a:t>
            </a:r>
          </a:p>
          <a:p>
            <a:endParaRPr lang="es-PE" sz="1200" dirty="0">
              <a:latin typeface="Calibri" panose="020F0502020204030204" pitchFamily="34" charset="0"/>
              <a:cs typeface="Calibri" panose="020F0502020204030204" pitchFamily="34" charset="0"/>
            </a:endParaRPr>
          </a:p>
          <a:p>
            <a:r>
              <a:rPr lang="es-ES" sz="1200" b="1" dirty="0">
                <a:latin typeface="Calibri" panose="020F0502020204030204" pitchFamily="34" charset="0"/>
                <a:cs typeface="Calibri" panose="020F0502020204030204" pitchFamily="34" charset="0"/>
              </a:rPr>
              <a:t>Métodos: </a:t>
            </a:r>
            <a:r>
              <a:rPr lang="es-ES" sz="1200" dirty="0">
                <a:latin typeface="Calibri" panose="020F0502020204030204" pitchFamily="34" charset="0"/>
                <a:cs typeface="Calibri" panose="020F0502020204030204" pitchFamily="34" charset="0"/>
              </a:rPr>
              <a:t>los procedimientos o técnicas usados para ejecutar las actividades del proceso, pueden tener pasos o partes erradas. </a:t>
            </a:r>
          </a:p>
          <a:p>
            <a:r>
              <a:rPr lang="es-ES" sz="1200" b="1" dirty="0">
                <a:latin typeface="Calibri" panose="020F0502020204030204" pitchFamily="34" charset="0"/>
                <a:cs typeface="Calibri" panose="020F0502020204030204" pitchFamily="34" charset="0"/>
              </a:rPr>
              <a:t>Máquinas: </a:t>
            </a:r>
            <a:r>
              <a:rPr lang="es-ES" sz="1200" dirty="0">
                <a:latin typeface="Calibri" panose="020F0502020204030204" pitchFamily="34" charset="0"/>
                <a:cs typeface="Calibri" panose="020F0502020204030204" pitchFamily="34" charset="0"/>
              </a:rPr>
              <a:t>la tecnología, por ejemplo, ordenadores, fotocopiadoras o equipos de producción usados en la ejecución del proceso, que pueden tener algún problema. </a:t>
            </a:r>
          </a:p>
          <a:p>
            <a:r>
              <a:rPr lang="es-ES" sz="1200" b="1" dirty="0">
                <a:latin typeface="Calibri" panose="020F0502020204030204" pitchFamily="34" charset="0"/>
                <a:cs typeface="Calibri" panose="020F0502020204030204" pitchFamily="34" charset="0"/>
              </a:rPr>
              <a:t>Materiales: </a:t>
            </a:r>
            <a:r>
              <a:rPr lang="es-ES" sz="1200" dirty="0">
                <a:latin typeface="Calibri" panose="020F0502020204030204" pitchFamily="34" charset="0"/>
                <a:cs typeface="Calibri" panose="020F0502020204030204" pitchFamily="34" charset="0"/>
              </a:rPr>
              <a:t>los datos, instrucciones, números o hechos, documentos impresos y ficheros que, con fallos, tendrán un impacto negativo en la Salida. </a:t>
            </a:r>
          </a:p>
          <a:p>
            <a:r>
              <a:rPr lang="es-ES" sz="1200" b="1" dirty="0">
                <a:latin typeface="Calibri" panose="020F0502020204030204" pitchFamily="34" charset="0"/>
                <a:cs typeface="Calibri" panose="020F0502020204030204" pitchFamily="34" charset="0"/>
              </a:rPr>
              <a:t>Medidas</a:t>
            </a:r>
            <a:r>
              <a:rPr lang="es-ES" sz="1200" dirty="0">
                <a:latin typeface="Calibri" panose="020F0502020204030204" pitchFamily="34" charset="0"/>
                <a:cs typeface="Calibri" panose="020F0502020204030204" pitchFamily="34" charset="0"/>
              </a:rPr>
              <a:t>: datos de errores obtenidos de la medida de otro proceso.</a:t>
            </a:r>
          </a:p>
          <a:p>
            <a:r>
              <a:rPr lang="es-ES" sz="1200" b="1" dirty="0">
                <a:latin typeface="Calibri" panose="020F0502020204030204" pitchFamily="34" charset="0"/>
                <a:cs typeface="Calibri" panose="020F0502020204030204" pitchFamily="34" charset="0"/>
              </a:rPr>
              <a:t>Madre naturaleza: </a:t>
            </a:r>
            <a:r>
              <a:rPr lang="es-ES" sz="1200" dirty="0">
                <a:latin typeface="Calibri" panose="020F0502020204030204" pitchFamily="34" charset="0"/>
                <a:cs typeface="Calibri" panose="020F0502020204030204" pitchFamily="34" charset="0"/>
              </a:rPr>
              <a:t>elementos ambientales, desde el tiempo a las condiciones económicas que impactan en cómo se lleva a cabo un proceso o negocio.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3786239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11250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238378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109009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1742212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699091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57963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2972865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3034316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732875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2418406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171450" indent="-171450">
              <a:buFont typeface="Arial" panose="020B0604020202020204" pitchFamily="34" charset="0"/>
              <a:buChar char="•"/>
            </a:pPr>
            <a:r>
              <a:rPr lang="es-ES" b="1" dirty="0"/>
              <a:t>Existen diferentes niveles de Sigma </a:t>
            </a:r>
            <a:r>
              <a:rPr lang="es-ES" dirty="0"/>
              <a:t>dependiendo de la cantidad de defectos por millón de oportunidades (DPMO), es decir, el número de productos defectuosos por cada millón de unidades entregadas.</a:t>
            </a:r>
          </a:p>
          <a:p>
            <a:pPr marL="171450" indent="-171450">
              <a:buFont typeface="Arial" panose="020B0604020202020204" pitchFamily="34" charset="0"/>
              <a:buChar char="•"/>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dirty="0">
                <a:latin typeface="Calibri" panose="020F0502020204030204" pitchFamily="34" charset="0"/>
                <a:cs typeface="Calibri" panose="020F0502020204030204" pitchFamily="34" charset="0"/>
              </a:rPr>
              <a:t>Defectos por Millón de Oportunidades (DPMO) </a:t>
            </a:r>
            <a:r>
              <a:rPr lang="es-ES" sz="1200" dirty="0">
                <a:latin typeface="Calibri" panose="020F0502020204030204" pitchFamily="34" charset="0"/>
                <a:cs typeface="Calibri" panose="020F0502020204030204" pitchFamily="34" charset="0"/>
              </a:rPr>
              <a:t>es una métrica que se utiliza en </a:t>
            </a:r>
            <a:r>
              <a:rPr lang="es-ES" sz="1200" dirty="0" err="1">
                <a:latin typeface="Calibri" panose="020F0502020204030204" pitchFamily="34" charset="0"/>
                <a:cs typeface="Calibri" panose="020F0502020204030204" pitchFamily="34" charset="0"/>
              </a:rPr>
              <a:t>Six</a:t>
            </a:r>
            <a:r>
              <a:rPr lang="es-ES" sz="1200" dirty="0">
                <a:latin typeface="Calibri" panose="020F0502020204030204" pitchFamily="34" charset="0"/>
                <a:cs typeface="Calibri" panose="020F0502020204030204" pitchFamily="34" charset="0"/>
              </a:rPr>
              <a:t> Sigma para medir la eficiencia de un proceso. Esta métrica reconoce que para cada componente o acción en un proceso de negocio, existen múltiples oportunidades para que los defectos puedan ocurrir.</a:t>
            </a:r>
            <a:endParaRPr lang="es-PE"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b="1" dirty="0"/>
              <a:t>El modelo </a:t>
            </a:r>
            <a:r>
              <a:rPr lang="es-ES" b="1" dirty="0" err="1"/>
              <a:t>Six</a:t>
            </a:r>
            <a:r>
              <a:rPr lang="es-ES" b="1" dirty="0"/>
              <a:t> Sigma </a:t>
            </a:r>
            <a:r>
              <a:rPr lang="es-ES" dirty="0"/>
              <a:t>cumple el objetivo de alcanzar un grado de eficiencia del 99,99966 %, lo que significa que tan solo 3,4 productos de cada millón de unidades fabricadas podrían llegar con los clientes de forma defectuosa, con una falla o fuera de los parámetros acordados.</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199046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2012723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240229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148708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600" b="1" dirty="0"/>
              <a:t>Ejemplo de defectos en la industria de la aviación. </a:t>
            </a:r>
          </a:p>
          <a:p>
            <a:endParaRPr lang="es-PE" sz="1600" dirty="0"/>
          </a:p>
          <a:p>
            <a:r>
              <a:rPr lang="es-ES" sz="1600" dirty="0"/>
              <a:t>En una aeronave, el equipo de </a:t>
            </a:r>
            <a:r>
              <a:rPr lang="es-ES" sz="1600" dirty="0" err="1"/>
              <a:t>Six</a:t>
            </a:r>
            <a:r>
              <a:rPr lang="es-ES" sz="1600" dirty="0"/>
              <a:t> Sigma descubre un defecto. Identificar un problema o problema entre los millones de componentes en el ensamblaje de aeronaves es un gran desafío, pero </a:t>
            </a:r>
            <a:r>
              <a:rPr lang="es-ES" sz="1600" dirty="0" err="1"/>
              <a:t>Six</a:t>
            </a:r>
            <a:r>
              <a:rPr lang="es-ES" sz="1600" dirty="0"/>
              <a:t> Sigma puede identificar el problema.</a:t>
            </a:r>
          </a:p>
          <a:p>
            <a:endParaRPr lang="es-ES" sz="1600" dirty="0"/>
          </a:p>
          <a:p>
            <a:r>
              <a:rPr lang="es-ES" sz="1600" dirty="0"/>
              <a:t>En comparación, un proceso con 3 Sigma permitiría muchos más defectos por millón de oportunidades que un proceso con 6 Sigma. En la industria de la aviación, donde la seguridad es primordial, incluso un pequeño número de defectos puede tener consecuencias graves. Por lo tanto, se prefiere un proceso con 6 Sigma sobre un proceso con 3 Sigma para minimizar los defectos y maximizar la seguridad y la eficiencia.</a:t>
            </a:r>
            <a:endParaRPr lang="es-ES_tradnl" sz="1600" dirty="0"/>
          </a:p>
          <a:p>
            <a:endParaRPr lang="es-ES_tradnl"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13163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44</a:t>
            </a:fld>
            <a:endParaRPr lang="es-ES" dirty="0"/>
          </a:p>
        </p:txBody>
      </p:sp>
    </p:spTree>
    <p:extLst>
      <p:ext uri="{BB962C8B-B14F-4D97-AF65-F5344CB8AC3E}">
        <p14:creationId xmlns:p14="http://schemas.microsoft.com/office/powerpoint/2010/main" val="305215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1507990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fórmula DPMO se utiliza para calcular cuántos defectos hay por millón de oportunidades, lo cual es una métrica clave en </a:t>
            </a:r>
            <a:r>
              <a:rPr lang="es-ES" sz="1200" b="0" i="0" kern="1200" dirty="0" err="1">
                <a:solidFill>
                  <a:schemeClr val="tx1"/>
                </a:solidFill>
                <a:effectLst/>
                <a:latin typeface="+mn-lt"/>
                <a:ea typeface="+mn-ea"/>
                <a:cs typeface="+mn-cs"/>
              </a:rPr>
              <a:t>Six</a:t>
            </a:r>
            <a:r>
              <a:rPr lang="es-ES" sz="1200" b="0" i="0" kern="1200" dirty="0">
                <a:solidFill>
                  <a:schemeClr val="tx1"/>
                </a:solidFill>
                <a:effectLst/>
                <a:latin typeface="+mn-lt"/>
                <a:ea typeface="+mn-ea"/>
                <a:cs typeface="+mn-cs"/>
              </a:rPr>
              <a:t> Sigma para medir la calidad y eficiencia del proceso. Tenemos tres variables clave: D, U y O.</a:t>
            </a:r>
          </a:p>
          <a:p>
            <a:endParaRPr lang="es-ES" dirty="0"/>
          </a:p>
          <a:p>
            <a:r>
              <a:rPr lang="es-ES" sz="1200" b="1" i="0" kern="1200" dirty="0">
                <a:solidFill>
                  <a:schemeClr val="tx1"/>
                </a:solidFill>
                <a:effectLst/>
                <a:latin typeface="+mn-lt"/>
                <a:ea typeface="+mn-ea"/>
                <a:cs typeface="+mn-cs"/>
              </a:rPr>
              <a:t>Número de defectos.</a:t>
            </a:r>
            <a:r>
              <a:rPr lang="es-ES" sz="1200" b="0" i="0" kern="1200" dirty="0">
                <a:solidFill>
                  <a:schemeClr val="tx1"/>
                </a:solidFill>
                <a:effectLst/>
                <a:latin typeface="+mn-lt"/>
                <a:ea typeface="+mn-ea"/>
                <a:cs typeface="+mn-cs"/>
              </a:rPr>
              <a:t> Se refiere a la cantidad total de defectos identificados en un proceso o producto específico. Un defecto es cualquier error o falla que impide que el producto o servicio cumpla con las expectativas del cliente.</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Número de unidades.</a:t>
            </a:r>
            <a:r>
              <a:rPr lang="es-ES" sz="1200" b="0" i="0" kern="1200" dirty="0">
                <a:solidFill>
                  <a:schemeClr val="tx1"/>
                </a:solidFill>
                <a:effectLst/>
                <a:latin typeface="+mn-lt"/>
                <a:ea typeface="+mn-ea"/>
                <a:cs typeface="+mn-cs"/>
              </a:rPr>
              <a:t> Es la cantidad total de unidades producidas o procesadas. Cada unidad puede tener uno o más defectos.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Número de oportunidades. </a:t>
            </a:r>
            <a:r>
              <a:rPr lang="es-ES" sz="1200" b="0" i="0" kern="1200" dirty="0">
                <a:solidFill>
                  <a:schemeClr val="tx1"/>
                </a:solidFill>
                <a:effectLst/>
                <a:latin typeface="+mn-lt"/>
                <a:ea typeface="+mn-ea"/>
                <a:cs typeface="+mn-cs"/>
              </a:rPr>
              <a:t>Representa todas las posibles maneras en que un proceso o producto puede fallar para cumplir con las expectativas del cliente. Es esencialmente una medida del número total de posibles defectos que podrían ocurrir.</a:t>
            </a:r>
          </a:p>
          <a:p>
            <a:endParaRPr lang="es-ES"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46</a:t>
            </a:fld>
            <a:endParaRPr lang="es-ES" dirty="0"/>
          </a:p>
        </p:txBody>
      </p:sp>
    </p:spTree>
    <p:extLst>
      <p:ext uri="{BB962C8B-B14F-4D97-AF65-F5344CB8AC3E}">
        <p14:creationId xmlns:p14="http://schemas.microsoft.com/office/powerpoint/2010/main" val="794036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47</a:t>
            </a:fld>
            <a:endParaRPr lang="es-ES" dirty="0"/>
          </a:p>
        </p:txBody>
      </p:sp>
    </p:spTree>
    <p:extLst>
      <p:ext uri="{BB962C8B-B14F-4D97-AF65-F5344CB8AC3E}">
        <p14:creationId xmlns:p14="http://schemas.microsoft.com/office/powerpoint/2010/main" val="2784657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48</a:t>
            </a:fld>
            <a:endParaRPr lang="es-ES" dirty="0"/>
          </a:p>
        </p:txBody>
      </p:sp>
    </p:spTree>
    <p:extLst>
      <p:ext uri="{BB962C8B-B14F-4D97-AF65-F5344CB8AC3E}">
        <p14:creationId xmlns:p14="http://schemas.microsoft.com/office/powerpoint/2010/main" val="1819648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49</a:t>
            </a:fld>
            <a:endParaRPr lang="es-ES" dirty="0"/>
          </a:p>
        </p:txBody>
      </p:sp>
    </p:spTree>
    <p:extLst>
      <p:ext uri="{BB962C8B-B14F-4D97-AF65-F5344CB8AC3E}">
        <p14:creationId xmlns:p14="http://schemas.microsoft.com/office/powerpoint/2010/main" val="2462501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50</a:t>
            </a:fld>
            <a:endParaRPr lang="es-ES" dirty="0"/>
          </a:p>
        </p:txBody>
      </p:sp>
    </p:spTree>
    <p:extLst>
      <p:ext uri="{BB962C8B-B14F-4D97-AF65-F5344CB8AC3E}">
        <p14:creationId xmlns:p14="http://schemas.microsoft.com/office/powerpoint/2010/main" val="2270576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51</a:t>
            </a:fld>
            <a:endParaRPr lang="es-ES" dirty="0"/>
          </a:p>
        </p:txBody>
      </p:sp>
    </p:spTree>
    <p:extLst>
      <p:ext uri="{BB962C8B-B14F-4D97-AF65-F5344CB8AC3E}">
        <p14:creationId xmlns:p14="http://schemas.microsoft.com/office/powerpoint/2010/main" val="2655774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52</a:t>
            </a:fld>
            <a:endParaRPr lang="es-ES" dirty="0"/>
          </a:p>
        </p:txBody>
      </p:sp>
    </p:spTree>
    <p:extLst>
      <p:ext uri="{BB962C8B-B14F-4D97-AF65-F5344CB8AC3E}">
        <p14:creationId xmlns:p14="http://schemas.microsoft.com/office/powerpoint/2010/main" val="134346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Esta frase </a:t>
            </a:r>
            <a:r>
              <a:rPr lang="es-ES" sz="1200" b="0" i="0" kern="1200" dirty="0">
                <a:solidFill>
                  <a:schemeClr val="tx1"/>
                </a:solidFill>
                <a:effectLst/>
                <a:latin typeface="+mn-lt"/>
                <a:ea typeface="+mn-ea"/>
                <a:cs typeface="+mn-cs"/>
              </a:rPr>
              <a:t>se refiere a la idea de que la reducción de la variabilidad en los procesos conduce a un producto o servicio de mayor calidad.</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3101701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MMB: Sus responsabilidades incluyen servir de mentores y apoyo a los equipos de los demás líderes de proyecto, como los Green y Black </a:t>
            </a:r>
            <a:r>
              <a:rPr lang="es-ES" dirty="0" err="1"/>
              <a:t>Belts</a:t>
            </a:r>
            <a:r>
              <a:rPr lang="es-ES" dirty="0"/>
              <a:t>.</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55</a:t>
            </a:fld>
            <a:endParaRPr lang="es-ES" dirty="0"/>
          </a:p>
        </p:txBody>
      </p:sp>
    </p:spTree>
    <p:extLst>
      <p:ext uri="{BB962C8B-B14F-4D97-AF65-F5344CB8AC3E}">
        <p14:creationId xmlns:p14="http://schemas.microsoft.com/office/powerpoint/2010/main" val="1284251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58</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60</a:t>
            </a:fld>
            <a:endParaRPr lang="es-ES" dirty="0"/>
          </a:p>
        </p:txBody>
      </p:sp>
    </p:spTree>
    <p:extLst>
      <p:ext uri="{BB962C8B-B14F-4D97-AF65-F5344CB8AC3E}">
        <p14:creationId xmlns:p14="http://schemas.microsoft.com/office/powerpoint/2010/main" val="13135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62</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A pesar de sus diferencias, ambas metodologías pueden y deben coexistir en una empresa. Mientras que el Lean </a:t>
            </a:r>
            <a:r>
              <a:rPr lang="es-ES" dirty="0" err="1"/>
              <a:t>Manufacturing</a:t>
            </a:r>
            <a:r>
              <a:rPr lang="es-ES" dirty="0"/>
              <a:t> brinda estabilidad a la logística, el </a:t>
            </a:r>
            <a:r>
              <a:rPr lang="es-ES" dirty="0" err="1"/>
              <a:t>Six</a:t>
            </a:r>
            <a:r>
              <a:rPr lang="es-ES" dirty="0"/>
              <a:t> Sigma otorga datos precisos y estadísticos para mejorar aún más los procesos. De hecho, existe una metodología llamada Lean </a:t>
            </a:r>
            <a:r>
              <a:rPr lang="es-ES" dirty="0" err="1"/>
              <a:t>Six</a:t>
            </a:r>
            <a:r>
              <a:rPr lang="es-ES" dirty="0"/>
              <a:t> Sigma que combina los principios de ambas para optimizar aún más los procesos.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428482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117893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Premio de Calidad Malcolm Baldrige es el más alto nivel de reconocimiento de la excelencia en el desempeño en manufactura, salud y educación</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196362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Reducción de los tiempos de ciclo</a:t>
            </a:r>
            <a:r>
              <a:rPr lang="es-ES" dirty="0"/>
              <a:t>: Esto significa que los productos o servicios se pueden completar de manera más eficiente y rápida sin afectar la calidad. Es decir el tiempo total de ejecución de los procesos de producción se reduce al eliminar los defectos y errores. Por ejemplo:</a:t>
            </a:r>
          </a:p>
          <a:p>
            <a:endParaRPr lang="es-ES" dirty="0"/>
          </a:p>
          <a:p>
            <a:pPr marL="171450" indent="-171450">
              <a:buFont typeface="Arial" panose="020B0604020202020204" pitchFamily="34" charset="0"/>
              <a:buChar char="•"/>
            </a:pPr>
            <a:r>
              <a:rPr lang="es-ES" dirty="0"/>
              <a:t>En una línea de producción, la implementación de </a:t>
            </a:r>
            <a:r>
              <a:rPr lang="es-ES" dirty="0" err="1"/>
              <a:t>Six</a:t>
            </a:r>
            <a:r>
              <a:rPr lang="es-ES" dirty="0"/>
              <a:t> Sigma puede ayudar a identificar y eliminar los cuellos de botella, lo que resulta en un proceso de producción más rápido y eficiente.</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b="1" dirty="0"/>
              <a:t>Cambios culturales: </a:t>
            </a:r>
            <a:r>
              <a:rPr lang="es-ES" dirty="0"/>
              <a:t>La implementación de </a:t>
            </a:r>
            <a:r>
              <a:rPr lang="es-ES" dirty="0" err="1"/>
              <a:t>Six</a:t>
            </a:r>
            <a:r>
              <a:rPr lang="es-ES" dirty="0"/>
              <a:t> Sigma puede llevar a cambios significativos en la cultura de una organización. Esto se debe a que </a:t>
            </a:r>
            <a:r>
              <a:rPr lang="es-ES" dirty="0" err="1"/>
              <a:t>Six</a:t>
            </a:r>
            <a:r>
              <a:rPr lang="es-ES" dirty="0"/>
              <a:t> Sigma no solo se trata de mejorar los procesos, sino también de cambiar la forma en que los empleados piensan y trabajan. Por ejemplo:</a:t>
            </a:r>
          </a:p>
          <a:p>
            <a:pPr marL="0" indent="0">
              <a:buFont typeface="Arial" panose="020B0604020202020204" pitchFamily="34" charset="0"/>
              <a:buNone/>
            </a:pPr>
            <a:endParaRPr lang="es-ES" dirty="0"/>
          </a:p>
          <a:p>
            <a:pPr marL="171450" indent="-171450">
              <a:buFont typeface="Arial" panose="020B0604020202020204" pitchFamily="34" charset="0"/>
              <a:buChar char="•"/>
            </a:pPr>
            <a:r>
              <a:rPr lang="es-ES" dirty="0" err="1"/>
              <a:t>Six</a:t>
            </a:r>
            <a:r>
              <a:rPr lang="es-ES" dirty="0"/>
              <a:t> Sigma promueve una cultura de mejora continua, donde todos los empleados están motivados para buscar formas de mejorar los procesos y reducir los defectos.</a:t>
            </a:r>
          </a:p>
          <a:p>
            <a:pPr marL="171450" indent="-171450">
              <a:buFont typeface="Arial" panose="020B0604020202020204" pitchFamily="34" charset="0"/>
              <a:buChar char="•"/>
            </a:pPr>
            <a:r>
              <a:rPr lang="es-ES" dirty="0" err="1"/>
              <a:t>Six</a:t>
            </a:r>
            <a:r>
              <a:rPr lang="es-ES" dirty="0"/>
              <a:t> Sigma también fomenta una cultura de toma de decisiones basada en datos, donde las decisiones se toman en base a datos y análisis en lugar de suposiciones o intuiciones.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56885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b="0" i="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b="0" i="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11</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9.png"/><Relationship Id="rId7" Type="http://schemas.openxmlformats.org/officeDocument/2006/relationships/diagramColors" Target="../diagrams/colors10.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1.png"/><Relationship Id="rId7" Type="http://schemas.openxmlformats.org/officeDocument/2006/relationships/diagramQuickStyle" Target="../diagrams/quickStyle12.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2.png"/><Relationship Id="rId9" Type="http://schemas.microsoft.com/office/2007/relationships/diagramDrawing" Target="../diagrams/drawing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23.png"/><Relationship Id="rId7" Type="http://schemas.openxmlformats.org/officeDocument/2006/relationships/diagramLayout" Target="../diagrams/layou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Data" Target="../diagrams/data14.xml"/><Relationship Id="rId11" Type="http://schemas.openxmlformats.org/officeDocument/2006/relationships/image" Target="../media/image26.png"/><Relationship Id="rId5" Type="http://schemas.openxmlformats.org/officeDocument/2006/relationships/image" Target="../media/image25.png"/><Relationship Id="rId10" Type="http://schemas.microsoft.com/office/2007/relationships/diagramDrawing" Target="../diagrams/drawing14.xml"/><Relationship Id="rId4" Type="http://schemas.openxmlformats.org/officeDocument/2006/relationships/image" Target="../media/image24.png"/><Relationship Id="rId9" Type="http://schemas.openxmlformats.org/officeDocument/2006/relationships/diagramColors" Target="../diagrams/colors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7.png"/><Relationship Id="rId7" Type="http://schemas.openxmlformats.org/officeDocument/2006/relationships/diagramQuickStyle" Target="../diagrams/quickStyle16.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29.png"/><Relationship Id="rId4" Type="http://schemas.openxmlformats.org/officeDocument/2006/relationships/image" Target="../media/image28.tiff"/><Relationship Id="rId9" Type="http://schemas.microsoft.com/office/2007/relationships/diagramDrawing" Target="../diagrams/drawing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11.emf"/><Relationship Id="rId2" Type="http://schemas.openxmlformats.org/officeDocument/2006/relationships/image" Target="../media/image40.emf"/><Relationship Id="rId1" Type="http://schemas.openxmlformats.org/officeDocument/2006/relationships/slideLayout" Target="../slideLayouts/slideLayout3.xml"/><Relationship Id="rId6" Type="http://schemas.openxmlformats.org/officeDocument/2006/relationships/image" Target="../media/image3.emf"/><Relationship Id="rId5" Type="http://schemas.openxmlformats.org/officeDocument/2006/relationships/image" Target="../media/image43.emf"/><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443198"/>
          </a:xfrm>
          <a:prstGeom prst="rect">
            <a:avLst/>
          </a:prstGeom>
        </p:spPr>
        <p:txBody>
          <a:bodyPr wrap="square" lIns="0" tIns="0" rIns="0" bIns="0">
            <a:spAutoFit/>
          </a:bodyPr>
          <a:lstStyle/>
          <a:p>
            <a:pPr>
              <a:lnSpc>
                <a:spcPct val="80000"/>
              </a:lnSpc>
            </a:pPr>
            <a:r>
              <a:rPr lang="es-ES" sz="3600" b="1">
                <a:latin typeface="Graphik Bold" charset="0"/>
                <a:ea typeface="Graphik Bold" charset="0"/>
                <a:cs typeface="Graphik Bold" charset="0"/>
              </a:rPr>
              <a:t>SIX SIGMA</a:t>
            </a:r>
            <a:endParaRPr lang="es-ES" sz="3600" b="1" dirty="0">
              <a:latin typeface="Graphik Bold" charset="0"/>
              <a:ea typeface="Graphik Bold" charset="0"/>
              <a:cs typeface="Graphik Bold" charset="0"/>
            </a:endParaRPr>
          </a:p>
        </p:txBody>
      </p:sp>
      <p:sp>
        <p:nvSpPr>
          <p:cNvPr id="27" name="Rectángulo 26"/>
          <p:cNvSpPr/>
          <p:nvPr/>
        </p:nvSpPr>
        <p:spPr>
          <a:xfrm>
            <a:off x="503237" y="3219842"/>
            <a:ext cx="2920016" cy="1085682"/>
          </a:xfrm>
          <a:prstGeom prst="rect">
            <a:avLst/>
          </a:prstGeom>
        </p:spPr>
        <p:txBody>
          <a:bodyPr wrap="square" lIns="0" tIns="0" rIns="0" bIns="0">
            <a:spAutoFit/>
          </a:bodyPr>
          <a:lstStyle/>
          <a:p>
            <a:pPr marL="222250" indent="-222250">
              <a:lnSpc>
                <a:spcPct val="120000"/>
              </a:lnSpc>
              <a:buClr>
                <a:srgbClr val="ACD13E"/>
              </a:buClr>
              <a:buFont typeface="Arial" charset="0"/>
              <a:buChar char="•"/>
            </a:pPr>
            <a:r>
              <a:rPr lang="es-MX" sz="1200" dirty="0">
                <a:latin typeface="Graphik Medium" charset="0"/>
                <a:ea typeface="Graphik Medium" charset="0"/>
                <a:cs typeface="Graphik Medium" charset="0"/>
              </a:rPr>
              <a:t>¿Qué es Seis Sigma?</a:t>
            </a:r>
          </a:p>
          <a:p>
            <a:pPr marL="222250" indent="-222250">
              <a:lnSpc>
                <a:spcPct val="120000"/>
              </a:lnSpc>
              <a:buClr>
                <a:srgbClr val="ACD13E"/>
              </a:buClr>
              <a:buFont typeface="Arial" charset="0"/>
              <a:buChar char="•"/>
            </a:pPr>
            <a:r>
              <a:rPr lang="es-PE" sz="1200" dirty="0">
                <a:latin typeface="Graphik Medium" charset="0"/>
                <a:ea typeface="Graphik Medium" charset="0"/>
                <a:cs typeface="Graphik Medium" charset="0"/>
              </a:rPr>
              <a:t>Antecedentes</a:t>
            </a:r>
          </a:p>
          <a:p>
            <a:pPr marL="222250" indent="-222250">
              <a:lnSpc>
                <a:spcPct val="120000"/>
              </a:lnSpc>
              <a:buClr>
                <a:srgbClr val="ACD13E"/>
              </a:buClr>
              <a:buFont typeface="Arial" charset="0"/>
              <a:buChar char="•"/>
            </a:pPr>
            <a:r>
              <a:rPr lang="es-PE" sz="1200" dirty="0">
                <a:latin typeface="Graphik Medium" charset="0"/>
                <a:ea typeface="Graphik Medium" charset="0"/>
                <a:cs typeface="Graphik Medium" charset="0"/>
              </a:rPr>
              <a:t>Metodología Seis Sigma</a:t>
            </a:r>
          </a:p>
          <a:p>
            <a:pPr marL="222250" indent="-222250">
              <a:lnSpc>
                <a:spcPct val="120000"/>
              </a:lnSpc>
              <a:buClr>
                <a:srgbClr val="ACD13E"/>
              </a:buClr>
              <a:buFont typeface="Arial" charset="0"/>
              <a:buChar char="•"/>
            </a:pPr>
            <a:r>
              <a:rPr lang="es-PE" sz="1200" dirty="0">
                <a:latin typeface="Graphik Medium" charset="0"/>
                <a:ea typeface="Graphik Medium" charset="0"/>
                <a:cs typeface="Graphik Medium" charset="0"/>
              </a:rPr>
              <a:t>Calculo del nivel Sigma</a:t>
            </a:r>
          </a:p>
          <a:p>
            <a:pPr marL="222250" indent="-222250">
              <a:lnSpc>
                <a:spcPct val="120000"/>
              </a:lnSpc>
              <a:buClr>
                <a:srgbClr val="ACD13E"/>
              </a:buClr>
              <a:buFont typeface="Arial" charset="0"/>
              <a:buChar char="•"/>
            </a:pPr>
            <a:r>
              <a:rPr lang="es-PE" sz="1200" dirty="0">
                <a:latin typeface="Graphik Medium" charset="0"/>
                <a:ea typeface="Graphik Medium" charset="0"/>
                <a:cs typeface="Graphik Medium" charset="0"/>
              </a:rPr>
              <a:t>Organización Seis Sigma</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a:solidFill>
                  <a:srgbClr val="ACD144"/>
                </a:solidFill>
                <a:latin typeface="Calibri" charset="0"/>
                <a:ea typeface="Calibri" charset="0"/>
                <a:cs typeface="Calibri" charset="0"/>
              </a:rPr>
              <a:t>SESIÓN 11</a:t>
            </a:r>
            <a:endParaRPr lang="es-ES_tradnl" sz="2000" b="1" dirty="0">
              <a:solidFill>
                <a:srgbClr val="ACD144"/>
              </a:solidFill>
              <a:latin typeface="Calibri" charset="0"/>
              <a:ea typeface="Calibri" charset="0"/>
              <a:cs typeface="Calibri" charset="0"/>
            </a:endParaRP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383" y="921957"/>
            <a:ext cx="7621968" cy="2292935"/>
          </a:xfrm>
          <a:prstGeom prst="rect">
            <a:avLst/>
          </a:prstGeom>
        </p:spPr>
        <p:txBody>
          <a:bodyPr vert="horz" wrap="square" lIns="0" tIns="0" rIns="0" bIns="0" rtlCol="0">
            <a:spAutoFit/>
          </a:bodyPr>
          <a:lstStyle/>
          <a:p>
            <a:pPr>
              <a:spcAft>
                <a:spcPts val="600"/>
              </a:spcAft>
            </a:pPr>
            <a:r>
              <a:rPr lang="es-MX" altLang="es-PE" sz="1600" b="1" dirty="0">
                <a:latin typeface="Calibri" charset="0"/>
                <a:ea typeface="Calibri" charset="0"/>
                <a:cs typeface="Calibri" charset="0"/>
              </a:rPr>
              <a:t>ANTECEDENTES DE SEIS SIGMA</a:t>
            </a:r>
          </a:p>
          <a:p>
            <a:pPr marL="180975" indent="-180975">
              <a:buFont typeface="Arial" charset="0"/>
              <a:buChar char="•"/>
            </a:pPr>
            <a:r>
              <a:rPr lang="es-MX" altLang="es-PE" sz="1600" dirty="0">
                <a:latin typeface="Calibri" charset="0"/>
                <a:ea typeface="Calibri" charset="0"/>
                <a:cs typeface="Calibri" charset="0"/>
              </a:rPr>
              <a:t>En 1989 Motorola ganó el primer premio Malcolm Baldrige por su excelencia en la calidad y otras empresas se interesaron en analizarla.  </a:t>
            </a:r>
          </a:p>
          <a:p>
            <a:pPr marL="180975" indent="-180975">
              <a:buFont typeface="Arial" charset="0"/>
              <a:buChar char="•"/>
            </a:pPr>
            <a:endParaRPr lang="es-MX" altLang="es-PE" sz="1600" dirty="0">
              <a:latin typeface="Calibri" charset="0"/>
              <a:ea typeface="Calibri" charset="0"/>
              <a:cs typeface="Calibri" charset="0"/>
            </a:endParaRPr>
          </a:p>
          <a:p>
            <a:pPr marL="180975" indent="-180975">
              <a:buFont typeface="Arial" charset="0"/>
              <a:buChar char="•"/>
            </a:pPr>
            <a:r>
              <a:rPr lang="es-MX" altLang="es-PE" sz="1600" dirty="0">
                <a:latin typeface="Calibri" charset="0"/>
                <a:ea typeface="Calibri" charset="0"/>
                <a:cs typeface="Calibri" charset="0"/>
              </a:rPr>
              <a:t>Mikel Harry desarrolla la estrategia de cambio hacia Seis Sigma, sale de Motorola e inicia el “Six Sigma Research Institute” con la participación de IBM, ASEA y Kodak.</a:t>
            </a:r>
          </a:p>
          <a:p>
            <a:pPr marL="180975" indent="-180975">
              <a:buFont typeface="Arial" charset="0"/>
              <a:buChar char="•"/>
            </a:pPr>
            <a:endParaRPr lang="es-MX" altLang="es-PE" sz="1600" dirty="0">
              <a:latin typeface="Calibri" charset="0"/>
              <a:ea typeface="Calibri" charset="0"/>
              <a:cs typeface="Calibri" charset="0"/>
            </a:endParaRPr>
          </a:p>
          <a:p>
            <a:pPr marL="180975" indent="-180975">
              <a:buFont typeface="Arial" charset="0"/>
              <a:buChar char="•"/>
            </a:pPr>
            <a:r>
              <a:rPr lang="es-MX" altLang="es-PE" sz="1600" dirty="0">
                <a:latin typeface="Calibri" charset="0"/>
                <a:ea typeface="Calibri" charset="0"/>
                <a:cs typeface="Calibri" charset="0"/>
              </a:rPr>
              <a:t>La metodología se expandió a Allied Signal, GE, Sony, Texas Instruments, Bombardier, Lockheed Martin, ABB, Polaroid y otras.</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ANTECEDENTES</a:t>
            </a:r>
          </a:p>
        </p:txBody>
      </p:sp>
    </p:spTree>
    <p:extLst>
      <p:ext uri="{BB962C8B-B14F-4D97-AF65-F5344CB8AC3E}">
        <p14:creationId xmlns:p14="http://schemas.microsoft.com/office/powerpoint/2010/main" val="162506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1957"/>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 BENEFICIOS DE SEIS SIGMA</a:t>
            </a:r>
            <a:endParaRPr lang="es-MX" altLang="es-PE" sz="1600" dirty="0">
              <a:latin typeface="Calibri" charset="0"/>
              <a:ea typeface="Calibri" charset="0"/>
              <a:cs typeface="Calibri"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ANTECEDENTES</a:t>
            </a:r>
          </a:p>
        </p:txBody>
      </p:sp>
      <p:sp>
        <p:nvSpPr>
          <p:cNvPr id="7" name="Rectángulo redondeado 6"/>
          <p:cNvSpPr/>
          <p:nvPr/>
        </p:nvSpPr>
        <p:spPr>
          <a:xfrm>
            <a:off x="1581891" y="1428460"/>
            <a:ext cx="5981485" cy="446628"/>
          </a:xfrm>
          <a:prstGeom prst="roundRect">
            <a:avLst>
              <a:gd name="adj" fmla="val 1580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_tradnl" sz="1500" dirty="0">
                <a:solidFill>
                  <a:schemeClr val="bg1"/>
                </a:solidFill>
                <a:latin typeface="Calibri" charset="0"/>
                <a:ea typeface="Calibri" charset="0"/>
                <a:cs typeface="Calibri" charset="0"/>
              </a:rPr>
              <a:t>Reducción de los costos (menos defectos y errores)</a:t>
            </a:r>
            <a:endParaRPr lang="es-PE" sz="1500" dirty="0">
              <a:solidFill>
                <a:schemeClr val="bg1"/>
              </a:solidFill>
              <a:latin typeface="Calibri" charset="0"/>
              <a:ea typeface="Calibri" charset="0"/>
              <a:cs typeface="Calibri" charset="0"/>
            </a:endParaRPr>
          </a:p>
        </p:txBody>
      </p:sp>
      <p:sp>
        <p:nvSpPr>
          <p:cNvPr id="9" name="Rectángulo redondeado 8"/>
          <p:cNvSpPr/>
          <p:nvPr/>
        </p:nvSpPr>
        <p:spPr>
          <a:xfrm>
            <a:off x="1581891" y="2227133"/>
            <a:ext cx="5981485" cy="446628"/>
          </a:xfrm>
          <a:prstGeom prst="roundRect">
            <a:avLst>
              <a:gd name="adj" fmla="val 1580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_tradnl" sz="1500">
                <a:latin typeface="Calibri" charset="0"/>
                <a:ea typeface="Calibri" charset="0"/>
                <a:cs typeface="Calibri" charset="0"/>
              </a:rPr>
              <a:t>Mejoras en las utilidades y la productividad</a:t>
            </a:r>
            <a:endParaRPr lang="es-PE" sz="1500" dirty="0">
              <a:latin typeface="Calibri" charset="0"/>
              <a:ea typeface="Calibri" charset="0"/>
              <a:cs typeface="Calibri" charset="0"/>
            </a:endParaRPr>
          </a:p>
        </p:txBody>
      </p:sp>
      <p:sp>
        <p:nvSpPr>
          <p:cNvPr id="10" name="Rectángulo redondeado 9"/>
          <p:cNvSpPr/>
          <p:nvPr/>
        </p:nvSpPr>
        <p:spPr>
          <a:xfrm>
            <a:off x="1581891" y="3032122"/>
            <a:ext cx="5981485" cy="446628"/>
          </a:xfrm>
          <a:prstGeom prst="roundRect">
            <a:avLst>
              <a:gd name="adj" fmla="val 1580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_tradnl" sz="1500" dirty="0">
                <a:latin typeface="Calibri" charset="0"/>
                <a:ea typeface="Calibri" charset="0"/>
                <a:cs typeface="Calibri" charset="0"/>
              </a:rPr>
              <a:t>Mejora en la satisfacción del cliente (lealtad y participación de mercado)</a:t>
            </a:r>
            <a:endParaRPr lang="es-PE" sz="1500" dirty="0">
              <a:latin typeface="Calibri" charset="0"/>
              <a:ea typeface="Calibri" charset="0"/>
              <a:cs typeface="Calibri" charset="0"/>
            </a:endParaRPr>
          </a:p>
        </p:txBody>
      </p:sp>
      <p:sp>
        <p:nvSpPr>
          <p:cNvPr id="11" name="Rectángulo redondeado 10"/>
          <p:cNvSpPr/>
          <p:nvPr/>
        </p:nvSpPr>
        <p:spPr>
          <a:xfrm>
            <a:off x="1581891" y="3833892"/>
            <a:ext cx="5981485" cy="446628"/>
          </a:xfrm>
          <a:prstGeom prst="roundRect">
            <a:avLst>
              <a:gd name="adj" fmla="val 1580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_tradnl" sz="1500" dirty="0">
                <a:latin typeface="Calibri" charset="0"/>
                <a:ea typeface="Calibri" charset="0"/>
                <a:cs typeface="Calibri" charset="0"/>
              </a:rPr>
              <a:t>Reducciones de tiempos de ciclo</a:t>
            </a:r>
            <a:endParaRPr lang="es-PE" sz="1500" dirty="0">
              <a:latin typeface="Calibri" charset="0"/>
              <a:ea typeface="Calibri" charset="0"/>
              <a:cs typeface="Calibri" charset="0"/>
            </a:endParaRPr>
          </a:p>
        </p:txBody>
      </p:sp>
      <p:sp>
        <p:nvSpPr>
          <p:cNvPr id="12" name="Rectángulo redondeado 11"/>
          <p:cNvSpPr/>
          <p:nvPr/>
        </p:nvSpPr>
        <p:spPr>
          <a:xfrm>
            <a:off x="1581891" y="4622768"/>
            <a:ext cx="5981485" cy="446628"/>
          </a:xfrm>
          <a:prstGeom prst="roundRect">
            <a:avLst>
              <a:gd name="adj" fmla="val 15801"/>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_tradnl" sz="1500" dirty="0">
                <a:latin typeface="Calibri" charset="0"/>
                <a:ea typeface="Calibri" charset="0"/>
                <a:cs typeface="Calibri" charset="0"/>
              </a:rPr>
              <a:t>Cambios culturales</a:t>
            </a:r>
            <a:endParaRPr lang="es-PE" sz="1500" dirty="0">
              <a:latin typeface="Calibri" charset="0"/>
              <a:ea typeface="Calibri" charset="0"/>
              <a:cs typeface="Calibri" charset="0"/>
            </a:endParaRPr>
          </a:p>
        </p:txBody>
      </p:sp>
      <p:sp>
        <p:nvSpPr>
          <p:cNvPr id="2" name="Flecha abajo 1"/>
          <p:cNvSpPr/>
          <p:nvPr/>
        </p:nvSpPr>
        <p:spPr>
          <a:xfrm>
            <a:off x="4436269" y="1871913"/>
            <a:ext cx="271462" cy="351773"/>
          </a:xfrm>
          <a:prstGeom prst="downArrow">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Flecha abajo 12"/>
          <p:cNvSpPr/>
          <p:nvPr/>
        </p:nvSpPr>
        <p:spPr>
          <a:xfrm>
            <a:off x="4436269" y="2651083"/>
            <a:ext cx="271462" cy="351773"/>
          </a:xfrm>
          <a:prstGeom prst="downArrow">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Flecha abajo 13"/>
          <p:cNvSpPr/>
          <p:nvPr/>
        </p:nvSpPr>
        <p:spPr>
          <a:xfrm>
            <a:off x="4436269" y="3469225"/>
            <a:ext cx="271462" cy="351773"/>
          </a:xfrm>
          <a:prstGeom prst="downArrow">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Flecha abajo 14"/>
          <p:cNvSpPr/>
          <p:nvPr/>
        </p:nvSpPr>
        <p:spPr>
          <a:xfrm>
            <a:off x="4436269" y="4246920"/>
            <a:ext cx="271462" cy="351773"/>
          </a:xfrm>
          <a:prstGeom prst="downArrow">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72090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5243"/>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 SEIS SIGMA COMO ESTRATEGIA</a:t>
            </a:r>
            <a:endParaRPr lang="es-MX" altLang="es-PE" sz="1600" dirty="0">
              <a:latin typeface="Calibri" charset="0"/>
              <a:ea typeface="Calibri" charset="0"/>
              <a:cs typeface="Calibri" charset="0"/>
            </a:endParaRPr>
          </a:p>
        </p:txBody>
      </p:sp>
      <p:sp>
        <p:nvSpPr>
          <p:cNvPr id="4" name="Rectángulo redondeado 3"/>
          <p:cNvSpPr/>
          <p:nvPr/>
        </p:nvSpPr>
        <p:spPr>
          <a:xfrm>
            <a:off x="1576412" y="1656747"/>
            <a:ext cx="3237724" cy="2471500"/>
          </a:xfrm>
          <a:prstGeom prst="roundRect">
            <a:avLst>
              <a:gd name="adj" fmla="val 6846"/>
            </a:avLst>
          </a:prstGeom>
          <a:solidFill>
            <a:srgbClr val="00B1C3">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lIns="144000" tIns="180000" rtlCol="0" anchor="t"/>
          <a:lstStyle/>
          <a:p>
            <a:pPr lvl="0"/>
            <a:r>
              <a:rPr lang="es-ES_tradnl" sz="1600" dirty="0">
                <a:solidFill>
                  <a:schemeClr val="bg1"/>
                </a:solidFill>
                <a:latin typeface="Calibri" charset="0"/>
                <a:ea typeface="Calibri" charset="0"/>
                <a:cs typeface="Calibri" charset="0"/>
              </a:rPr>
              <a:t>Es una estrategia de mejora </a:t>
            </a:r>
            <a:br>
              <a:rPr lang="es-ES_tradnl" sz="1600" dirty="0">
                <a:solidFill>
                  <a:schemeClr val="bg1"/>
                </a:solidFill>
                <a:latin typeface="Calibri" charset="0"/>
                <a:ea typeface="Calibri" charset="0"/>
                <a:cs typeface="Calibri" charset="0"/>
              </a:rPr>
            </a:br>
            <a:r>
              <a:rPr lang="es-ES_tradnl" sz="1600" dirty="0">
                <a:solidFill>
                  <a:schemeClr val="bg1"/>
                </a:solidFill>
                <a:latin typeface="Calibri" charset="0"/>
                <a:ea typeface="Calibri" charset="0"/>
                <a:cs typeface="Calibri" charset="0"/>
              </a:rPr>
              <a:t>de negocios que busca </a:t>
            </a:r>
            <a:br>
              <a:rPr lang="es-ES_tradnl" sz="1600" dirty="0">
                <a:solidFill>
                  <a:schemeClr val="bg1"/>
                </a:solidFill>
                <a:latin typeface="Calibri" charset="0"/>
                <a:ea typeface="Calibri" charset="0"/>
                <a:cs typeface="Calibri" charset="0"/>
              </a:rPr>
            </a:br>
            <a:r>
              <a:rPr lang="es-ES_tradnl" sz="1600" dirty="0">
                <a:solidFill>
                  <a:schemeClr val="bg1"/>
                </a:solidFill>
                <a:latin typeface="Calibri" charset="0"/>
                <a:ea typeface="Calibri" charset="0"/>
                <a:cs typeface="Calibri" charset="0"/>
              </a:rPr>
              <a:t>encontrar y eliminar causas </a:t>
            </a:r>
            <a:br>
              <a:rPr lang="es-ES_tradnl" sz="1600" dirty="0">
                <a:solidFill>
                  <a:schemeClr val="bg1"/>
                </a:solidFill>
                <a:latin typeface="Calibri" charset="0"/>
                <a:ea typeface="Calibri" charset="0"/>
                <a:cs typeface="Calibri" charset="0"/>
              </a:rPr>
            </a:br>
            <a:r>
              <a:rPr lang="es-ES_tradnl" sz="1600" dirty="0">
                <a:solidFill>
                  <a:schemeClr val="bg1"/>
                </a:solidFill>
                <a:latin typeface="Calibri" charset="0"/>
                <a:ea typeface="Calibri" charset="0"/>
                <a:cs typeface="Calibri" charset="0"/>
              </a:rPr>
              <a:t>de errores o defectos en los procesos de negocio </a:t>
            </a:r>
            <a:br>
              <a:rPr lang="es-ES_tradnl" sz="1600" dirty="0">
                <a:solidFill>
                  <a:schemeClr val="bg1"/>
                </a:solidFill>
                <a:latin typeface="Calibri" charset="0"/>
                <a:ea typeface="Calibri" charset="0"/>
                <a:cs typeface="Calibri" charset="0"/>
              </a:rPr>
            </a:br>
            <a:r>
              <a:rPr lang="es-ES_tradnl" sz="1600" dirty="0">
                <a:solidFill>
                  <a:schemeClr val="bg1"/>
                </a:solidFill>
                <a:latin typeface="Calibri" charset="0"/>
                <a:ea typeface="Calibri" charset="0"/>
                <a:cs typeface="Calibri" charset="0"/>
              </a:rPr>
              <a:t>enfocándose en los resultados </a:t>
            </a:r>
            <a:br>
              <a:rPr lang="es-ES_tradnl" sz="1600" dirty="0">
                <a:solidFill>
                  <a:schemeClr val="bg1"/>
                </a:solidFill>
                <a:latin typeface="Calibri" charset="0"/>
                <a:ea typeface="Calibri" charset="0"/>
                <a:cs typeface="Calibri" charset="0"/>
              </a:rPr>
            </a:br>
            <a:r>
              <a:rPr lang="es-ES_tradnl" sz="1600" dirty="0">
                <a:solidFill>
                  <a:schemeClr val="bg1"/>
                </a:solidFill>
                <a:latin typeface="Calibri" charset="0"/>
                <a:ea typeface="Calibri" charset="0"/>
                <a:cs typeface="Calibri" charset="0"/>
              </a:rPr>
              <a:t>que son de importancia crítica para el cliente.</a:t>
            </a:r>
            <a:endParaRPr lang="es-PE" sz="1600" dirty="0">
              <a:solidFill>
                <a:schemeClr val="bg1"/>
              </a:solidFill>
              <a:latin typeface="Calibri" charset="0"/>
              <a:ea typeface="Calibri" charset="0"/>
              <a:cs typeface="Calibri" charset="0"/>
            </a:endParaRPr>
          </a:p>
        </p:txBody>
      </p:sp>
      <p:sp>
        <p:nvSpPr>
          <p:cNvPr id="5" name="Rectángulo redondeado 4"/>
          <p:cNvSpPr/>
          <p:nvPr/>
        </p:nvSpPr>
        <p:spPr>
          <a:xfrm>
            <a:off x="4439477" y="1656747"/>
            <a:ext cx="3237724" cy="2471500"/>
          </a:xfrm>
          <a:prstGeom prst="roundRect">
            <a:avLst>
              <a:gd name="adj" fmla="val 6846"/>
            </a:avLst>
          </a:prstGeom>
          <a:solidFill>
            <a:srgbClr val="EE46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lIns="144000" tIns="180000" rtlCol="0" anchor="t"/>
          <a:lstStyle/>
          <a:p>
            <a:pPr marL="317500" lvl="0"/>
            <a:r>
              <a:rPr lang="es-ES_tradnl" sz="1600" dirty="0">
                <a:solidFill>
                  <a:schemeClr val="bg1"/>
                </a:solidFill>
                <a:latin typeface="Calibri" charset="0"/>
                <a:ea typeface="Calibri" charset="0"/>
                <a:cs typeface="Calibri" charset="0"/>
              </a:rPr>
              <a:t>Es una estrategia de gestión que usa herramientas estadísticas y métodos de proyectos para lograr mejoras en calidad y utilidades significativas</a:t>
            </a:r>
            <a:endParaRPr lang="es-PE" sz="1600" dirty="0">
              <a:solidFill>
                <a:schemeClr val="bg1"/>
              </a:solidFill>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ANTECEDENTES</a:t>
            </a:r>
          </a:p>
        </p:txBody>
      </p:sp>
    </p:spTree>
    <p:extLst>
      <p:ext uri="{BB962C8B-B14F-4D97-AF65-F5344CB8AC3E}">
        <p14:creationId xmlns:p14="http://schemas.microsoft.com/office/powerpoint/2010/main" val="100959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2"/>
            <a:ext cx="3384550" cy="775597"/>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METODOLOGÍA</a:t>
            </a:r>
            <a:r>
              <a:rPr lang="es-PE" sz="2800" b="1" dirty="0">
                <a:solidFill>
                  <a:schemeClr val="bg1"/>
                </a:solidFill>
                <a:latin typeface="Graphik Bold" charset="0"/>
                <a:ea typeface="Graphik Bold" charset="0"/>
                <a:cs typeface="Graphik Bold" charset="0"/>
              </a:rPr>
              <a:t> SEIS SIGMA</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85844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extLst>
              <p:ext uri="{D42A27DB-BD31-4B8C-83A1-F6EECF244321}">
                <p14:modId xmlns:p14="http://schemas.microsoft.com/office/powerpoint/2010/main" val="128013392"/>
              </p:ext>
            </p:extLst>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68338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Estrella de 5 puntas 11"/>
          <p:cNvSpPr/>
          <p:nvPr/>
        </p:nvSpPr>
        <p:spPr>
          <a:xfrm>
            <a:off x="1240587"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589809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Estrella de 5 puntas 11"/>
          <p:cNvSpPr/>
          <p:nvPr/>
        </p:nvSpPr>
        <p:spPr>
          <a:xfrm>
            <a:off x="1240587"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3" name="Estrella de 5 puntas 12"/>
          <p:cNvSpPr/>
          <p:nvPr/>
        </p:nvSpPr>
        <p:spPr>
          <a:xfrm>
            <a:off x="3221787"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41176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Estrella de 5 puntas 11"/>
          <p:cNvSpPr/>
          <p:nvPr/>
        </p:nvSpPr>
        <p:spPr>
          <a:xfrm>
            <a:off x="1240587"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3" name="Estrella de 5 puntas 12"/>
          <p:cNvSpPr/>
          <p:nvPr/>
        </p:nvSpPr>
        <p:spPr>
          <a:xfrm>
            <a:off x="3221787"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Estrella de 5 puntas 13"/>
          <p:cNvSpPr/>
          <p:nvPr/>
        </p:nvSpPr>
        <p:spPr>
          <a:xfrm>
            <a:off x="4335739"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50669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Estrella de 5 puntas 11"/>
          <p:cNvSpPr/>
          <p:nvPr/>
        </p:nvSpPr>
        <p:spPr>
          <a:xfrm>
            <a:off x="1240587"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3" name="Estrella de 5 puntas 12"/>
          <p:cNvSpPr/>
          <p:nvPr/>
        </p:nvSpPr>
        <p:spPr>
          <a:xfrm>
            <a:off x="3221787"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Estrella de 5 puntas 13"/>
          <p:cNvSpPr/>
          <p:nvPr/>
        </p:nvSpPr>
        <p:spPr>
          <a:xfrm>
            <a:off x="4335739"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5" name="Estrella de 5 puntas 14"/>
          <p:cNvSpPr/>
          <p:nvPr/>
        </p:nvSpPr>
        <p:spPr>
          <a:xfrm>
            <a:off x="5405170"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91648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redondeado 35"/>
          <p:cNvSpPr/>
          <p:nvPr/>
        </p:nvSpPr>
        <p:spPr>
          <a:xfrm>
            <a:off x="684212" y="3666700"/>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92075"/>
            <a:r>
              <a:rPr lang="es-PE" sz="1600" b="1">
                <a:solidFill>
                  <a:schemeClr val="tx1"/>
                </a:solidFill>
                <a:latin typeface="Calibri" charset="0"/>
                <a:ea typeface="Calibri" charset="0"/>
                <a:cs typeface="Calibri" charset="0"/>
              </a:rPr>
              <a:t>Nivel Técnico</a:t>
            </a:r>
            <a:endParaRPr lang="es-PE" sz="1600" b="1" dirty="0">
              <a:solidFill>
                <a:schemeClr val="tx1"/>
              </a:solidFill>
              <a:latin typeface="Calibri" charset="0"/>
              <a:ea typeface="Calibri" charset="0"/>
              <a:cs typeface="Calibri" charset="0"/>
            </a:endParaRPr>
          </a:p>
        </p:txBody>
      </p:sp>
      <p:sp>
        <p:nvSpPr>
          <p:cNvPr id="7" name="Rectángulo redondeado 6"/>
          <p:cNvSpPr/>
          <p:nvPr/>
        </p:nvSpPr>
        <p:spPr>
          <a:xfrm>
            <a:off x="684212" y="2733639"/>
            <a:ext cx="7782235" cy="771323"/>
          </a:xfrm>
          <a:prstGeom prst="roundRect">
            <a:avLst>
              <a:gd name="adj" fmla="val 10209"/>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tx1"/>
                </a:solidFill>
                <a:latin typeface="Calibri" charset="0"/>
                <a:ea typeface="Calibri" charset="0"/>
                <a:cs typeface="Calibri" charset="0"/>
              </a:rPr>
              <a:t>Nivel de Negocio</a:t>
            </a:r>
            <a:endParaRPr lang="es-PE" sz="1600" b="1" dirty="0">
              <a:solidFill>
                <a:schemeClr val="tx1"/>
              </a:solidFill>
              <a:latin typeface="Calibri" charset="0"/>
              <a:ea typeface="Calibri" charset="0"/>
              <a:cs typeface="Calibri" charset="0"/>
            </a:endParaRPr>
          </a:p>
        </p:txBody>
      </p:sp>
      <p:sp>
        <p:nvSpPr>
          <p:cNvPr id="3" name="object 7"/>
          <p:cNvSpPr txBox="1"/>
          <p:nvPr/>
        </p:nvSpPr>
        <p:spPr>
          <a:xfrm>
            <a:off x="503239" y="919043"/>
            <a:ext cx="8172450"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graphicFrame>
        <p:nvGraphicFramePr>
          <p:cNvPr id="4" name="Diagrama 3"/>
          <p:cNvGraphicFramePr/>
          <p:nvPr>
            <p:extLst>
              <p:ext uri="{D42A27DB-BD31-4B8C-83A1-F6EECF244321}">
                <p14:modId xmlns:p14="http://schemas.microsoft.com/office/powerpoint/2010/main" val="607416632"/>
              </p:ext>
            </p:extLst>
          </p:nvPr>
        </p:nvGraphicFramePr>
        <p:xfrm>
          <a:off x="684213" y="1610409"/>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trella de 5 puntas 7"/>
          <p:cNvSpPr/>
          <p:nvPr/>
        </p:nvSpPr>
        <p:spPr>
          <a:xfrm>
            <a:off x="7591636"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2" name="Estrella de 5 puntas 11"/>
          <p:cNvSpPr/>
          <p:nvPr/>
        </p:nvSpPr>
        <p:spPr>
          <a:xfrm>
            <a:off x="1240587" y="2886469"/>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3" name="Estrella de 5 puntas 12"/>
          <p:cNvSpPr/>
          <p:nvPr/>
        </p:nvSpPr>
        <p:spPr>
          <a:xfrm>
            <a:off x="3221787"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Estrella de 5 puntas 13"/>
          <p:cNvSpPr/>
          <p:nvPr/>
        </p:nvSpPr>
        <p:spPr>
          <a:xfrm>
            <a:off x="4335739"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5" name="Estrella de 5 puntas 14"/>
          <p:cNvSpPr/>
          <p:nvPr/>
        </p:nvSpPr>
        <p:spPr>
          <a:xfrm>
            <a:off x="5405170" y="3828231"/>
            <a:ext cx="488674" cy="464696"/>
          </a:xfrm>
          <a:prstGeom prst="star5">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34820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4308"/>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sp>
        <p:nvSpPr>
          <p:cNvPr id="5" name="Flecha derecha 4"/>
          <p:cNvSpPr/>
          <p:nvPr/>
        </p:nvSpPr>
        <p:spPr>
          <a:xfrm>
            <a:off x="3311534" y="1374368"/>
            <a:ext cx="2913927" cy="1391128"/>
          </a:xfrm>
          <a:prstGeom prst="rightArrow">
            <a:avLst>
              <a:gd name="adj1" fmla="val 75072"/>
              <a:gd name="adj2" fmla="val 49499"/>
            </a:avLst>
          </a:prstGeom>
          <a:solidFill>
            <a:srgbClr val="EAEAEA"/>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_tradnl" dirty="0">
              <a:latin typeface="Calibri" panose="020F0502020204030204" pitchFamily="34" charset="0"/>
            </a:endParaRPr>
          </a:p>
        </p:txBody>
      </p:sp>
      <p:sp>
        <p:nvSpPr>
          <p:cNvPr id="6" name="Rectángulo redondeado 5"/>
          <p:cNvSpPr/>
          <p:nvPr/>
        </p:nvSpPr>
        <p:spPr>
          <a:xfrm>
            <a:off x="1521574" y="1694073"/>
            <a:ext cx="1324266" cy="770378"/>
          </a:xfrm>
          <a:prstGeom prst="roundRect">
            <a:avLst>
              <a:gd name="adj" fmla="val 9066"/>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b="1">
                <a:latin typeface="Calibri" charset="0"/>
                <a:ea typeface="Calibri" charset="0"/>
                <a:cs typeface="Calibri" charset="0"/>
              </a:rPr>
              <a:t>Entradas</a:t>
            </a:r>
            <a:endParaRPr lang="es-ES_tradnl" sz="1600" b="1" dirty="0">
              <a:latin typeface="Calibri" charset="0"/>
              <a:ea typeface="Calibri" charset="0"/>
              <a:cs typeface="Calibri" charset="0"/>
            </a:endParaRPr>
          </a:p>
        </p:txBody>
      </p:sp>
      <p:sp>
        <p:nvSpPr>
          <p:cNvPr id="7" name="Rectángulo redondeado 6"/>
          <p:cNvSpPr/>
          <p:nvPr/>
        </p:nvSpPr>
        <p:spPr>
          <a:xfrm>
            <a:off x="3909531" y="1694073"/>
            <a:ext cx="1324266" cy="770378"/>
          </a:xfrm>
          <a:prstGeom prst="roundRect">
            <a:avLst>
              <a:gd name="adj" fmla="val 8481"/>
            </a:avLst>
          </a:prstGeom>
          <a:solidFill>
            <a:srgbClr val="675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latin typeface="Calibri" charset="0"/>
                <a:ea typeface="Calibri" charset="0"/>
                <a:cs typeface="Calibri" charset="0"/>
              </a:rPr>
              <a:t>Proceso</a:t>
            </a:r>
          </a:p>
        </p:txBody>
      </p:sp>
      <p:sp>
        <p:nvSpPr>
          <p:cNvPr id="8" name="Rectángulo redondeado 7"/>
          <p:cNvSpPr/>
          <p:nvPr/>
        </p:nvSpPr>
        <p:spPr>
          <a:xfrm>
            <a:off x="6677570" y="1694073"/>
            <a:ext cx="1324266" cy="770378"/>
          </a:xfrm>
          <a:prstGeom prst="roundRect">
            <a:avLst>
              <a:gd name="adj" fmla="val 9651"/>
            </a:avLst>
          </a:prstGeom>
          <a:solidFill>
            <a:srgbClr val="99C6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solidFill>
                  <a:schemeClr val="bg1"/>
                </a:solidFill>
                <a:latin typeface="Calibri" charset="0"/>
                <a:ea typeface="Calibri" charset="0"/>
                <a:cs typeface="Calibri" charset="0"/>
              </a:rPr>
              <a:t>Salidas</a:t>
            </a:r>
          </a:p>
        </p:txBody>
      </p:sp>
      <p:sp>
        <p:nvSpPr>
          <p:cNvPr id="9" name="Flecha derecha 8"/>
          <p:cNvSpPr/>
          <p:nvPr/>
        </p:nvSpPr>
        <p:spPr>
          <a:xfrm>
            <a:off x="3105581" y="186923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421511" y="185990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1" name="CuadroTexto 10"/>
          <p:cNvSpPr txBox="1"/>
          <p:nvPr/>
        </p:nvSpPr>
        <p:spPr>
          <a:xfrm>
            <a:off x="3362920" y="3131516"/>
            <a:ext cx="2417487" cy="553998"/>
          </a:xfrm>
          <a:prstGeom prst="rect">
            <a:avLst/>
          </a:prstGeom>
          <a:noFill/>
        </p:spPr>
        <p:txBody>
          <a:bodyPr wrap="square" rtlCol="0">
            <a:spAutoFit/>
          </a:bodyPr>
          <a:lstStyle/>
          <a:p>
            <a:pPr algn="ctr"/>
            <a:r>
              <a:rPr lang="es-PE" sz="1500" dirty="0">
                <a:solidFill>
                  <a:srgbClr val="EE4639"/>
                </a:solidFill>
                <a:latin typeface="Calibri" charset="0"/>
                <a:ea typeface="Calibri" charset="0"/>
                <a:cs typeface="Calibri" charset="0"/>
              </a:rPr>
              <a:t>Nuevo concepto de calidad: </a:t>
            </a:r>
          </a:p>
          <a:p>
            <a:pPr algn="ctr"/>
            <a:r>
              <a:rPr lang="es-PE" sz="1500" dirty="0">
                <a:solidFill>
                  <a:srgbClr val="EE4639"/>
                </a:solidFill>
                <a:latin typeface="Calibri" charset="0"/>
                <a:ea typeface="Calibri" charset="0"/>
                <a:cs typeface="Calibri" charset="0"/>
              </a:rPr>
              <a:t>Controlar el proceso</a:t>
            </a:r>
          </a:p>
        </p:txBody>
      </p:sp>
      <p:sp>
        <p:nvSpPr>
          <p:cNvPr id="12" name="Flecha arriba 11"/>
          <p:cNvSpPr/>
          <p:nvPr/>
        </p:nvSpPr>
        <p:spPr>
          <a:xfrm>
            <a:off x="4391644" y="2580592"/>
            <a:ext cx="360040" cy="540060"/>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CuadroTexto 13"/>
          <p:cNvSpPr txBox="1"/>
          <p:nvPr/>
        </p:nvSpPr>
        <p:spPr>
          <a:xfrm>
            <a:off x="1373617" y="2531706"/>
            <a:ext cx="1620180" cy="323165"/>
          </a:xfrm>
          <a:prstGeom prst="rect">
            <a:avLst/>
          </a:prstGeom>
          <a:noFill/>
        </p:spPr>
        <p:txBody>
          <a:bodyPr wrap="square" rtlCol="0">
            <a:spAutoFit/>
          </a:bodyPr>
          <a:lstStyle/>
          <a:p>
            <a:r>
              <a:rPr lang="es-PE" sz="1500" b="1" dirty="0">
                <a:latin typeface="Calibri" panose="020F0502020204030204" pitchFamily="34" charset="0"/>
                <a:cs typeface="Calibri" panose="020F0502020204030204" pitchFamily="34" charset="0"/>
              </a:rPr>
              <a:t>X</a:t>
            </a:r>
            <a:r>
              <a:rPr lang="es-PE" sz="833" b="1" dirty="0">
                <a:latin typeface="Calibri" panose="020F0502020204030204" pitchFamily="34" charset="0"/>
                <a:cs typeface="Calibri" panose="020F0502020204030204" pitchFamily="34" charset="0"/>
              </a:rPr>
              <a:t>1</a:t>
            </a:r>
            <a:r>
              <a:rPr lang="es-PE" sz="1500" b="1" dirty="0">
                <a:latin typeface="Calibri" panose="020F0502020204030204" pitchFamily="34" charset="0"/>
                <a:cs typeface="Calibri" panose="020F0502020204030204" pitchFamily="34" charset="0"/>
              </a:rPr>
              <a:t>, X</a:t>
            </a:r>
            <a:r>
              <a:rPr lang="es-PE" sz="833" b="1" dirty="0">
                <a:latin typeface="Calibri" panose="020F0502020204030204" pitchFamily="34" charset="0"/>
                <a:cs typeface="Calibri" panose="020F0502020204030204" pitchFamily="34" charset="0"/>
              </a:rPr>
              <a:t>2</a:t>
            </a:r>
            <a:r>
              <a:rPr lang="es-PE" sz="1500" b="1" dirty="0">
                <a:latin typeface="Calibri" panose="020F0502020204030204" pitchFamily="34" charset="0"/>
                <a:cs typeface="Calibri" panose="020F0502020204030204" pitchFamily="34" charset="0"/>
              </a:rPr>
              <a:t>, X</a:t>
            </a:r>
            <a:r>
              <a:rPr lang="es-PE" sz="833" b="1" dirty="0">
                <a:latin typeface="Calibri" panose="020F0502020204030204" pitchFamily="34" charset="0"/>
                <a:cs typeface="Calibri" panose="020F0502020204030204" pitchFamily="34" charset="0"/>
              </a:rPr>
              <a:t>3</a:t>
            </a:r>
            <a:r>
              <a:rPr lang="es-PE" sz="1500" b="1" dirty="0">
                <a:latin typeface="Calibri" panose="020F0502020204030204" pitchFamily="34" charset="0"/>
                <a:cs typeface="Calibri" panose="020F0502020204030204" pitchFamily="34" charset="0"/>
              </a:rPr>
              <a:t>,….. </a:t>
            </a:r>
            <a:r>
              <a:rPr lang="es-PE" sz="1500" b="1" dirty="0" err="1">
                <a:latin typeface="Calibri" panose="020F0502020204030204" pitchFamily="34" charset="0"/>
                <a:cs typeface="Calibri" panose="020F0502020204030204" pitchFamily="34" charset="0"/>
              </a:rPr>
              <a:t>X</a:t>
            </a:r>
            <a:r>
              <a:rPr lang="es-PE" sz="833" b="1" dirty="0" err="1">
                <a:latin typeface="Calibri" panose="020F0502020204030204" pitchFamily="34" charset="0"/>
                <a:cs typeface="Calibri" panose="020F0502020204030204" pitchFamily="34" charset="0"/>
              </a:rPr>
              <a:t>n</a:t>
            </a:r>
            <a:endParaRPr lang="es-PE" sz="1500" b="1" dirty="0">
              <a:latin typeface="Calibri" panose="020F0502020204030204" pitchFamily="34" charset="0"/>
              <a:cs typeface="Calibri" panose="020F0502020204030204" pitchFamily="34" charset="0"/>
            </a:endParaRPr>
          </a:p>
        </p:txBody>
      </p:sp>
      <p:sp>
        <p:nvSpPr>
          <p:cNvPr id="16" name="CuadroTexto 15"/>
          <p:cNvSpPr txBox="1"/>
          <p:nvPr/>
        </p:nvSpPr>
        <p:spPr>
          <a:xfrm>
            <a:off x="7129680" y="2545290"/>
            <a:ext cx="420047" cy="323165"/>
          </a:xfrm>
          <a:prstGeom prst="rect">
            <a:avLst/>
          </a:prstGeom>
          <a:noFill/>
        </p:spPr>
        <p:txBody>
          <a:bodyPr wrap="square" rtlCol="0">
            <a:spAutoFit/>
          </a:bodyPr>
          <a:lstStyle/>
          <a:p>
            <a:pPr algn="ctr"/>
            <a:r>
              <a:rPr lang="es-PE" sz="1500" b="1" dirty="0">
                <a:latin typeface="Calibri" panose="020F0502020204030204" pitchFamily="34" charset="0"/>
                <a:cs typeface="Calibri" panose="020F0502020204030204" pitchFamily="34" charset="0"/>
              </a:rPr>
              <a:t>Y</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6996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4308"/>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sp>
        <p:nvSpPr>
          <p:cNvPr id="5" name="Flecha derecha 4"/>
          <p:cNvSpPr/>
          <p:nvPr/>
        </p:nvSpPr>
        <p:spPr>
          <a:xfrm>
            <a:off x="3311534" y="1374368"/>
            <a:ext cx="2913927" cy="1391128"/>
          </a:xfrm>
          <a:prstGeom prst="rightArrow">
            <a:avLst>
              <a:gd name="adj1" fmla="val 75072"/>
              <a:gd name="adj2" fmla="val 49499"/>
            </a:avLst>
          </a:prstGeom>
          <a:solidFill>
            <a:srgbClr val="EAEAEA"/>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_tradnl" dirty="0">
              <a:latin typeface="Calibri" panose="020F0502020204030204" pitchFamily="34" charset="0"/>
            </a:endParaRPr>
          </a:p>
        </p:txBody>
      </p:sp>
      <p:sp>
        <p:nvSpPr>
          <p:cNvPr id="6" name="Rectángulo redondeado 5"/>
          <p:cNvSpPr/>
          <p:nvPr/>
        </p:nvSpPr>
        <p:spPr>
          <a:xfrm>
            <a:off x="1521574" y="1694073"/>
            <a:ext cx="1324266" cy="770378"/>
          </a:xfrm>
          <a:prstGeom prst="roundRect">
            <a:avLst>
              <a:gd name="adj" fmla="val 9066"/>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b="1">
                <a:latin typeface="Calibri" charset="0"/>
                <a:ea typeface="Calibri" charset="0"/>
                <a:cs typeface="Calibri" charset="0"/>
              </a:rPr>
              <a:t>Entradas</a:t>
            </a:r>
            <a:endParaRPr lang="es-ES_tradnl" sz="1600" b="1" dirty="0">
              <a:latin typeface="Calibri" charset="0"/>
              <a:ea typeface="Calibri" charset="0"/>
              <a:cs typeface="Calibri" charset="0"/>
            </a:endParaRPr>
          </a:p>
        </p:txBody>
      </p:sp>
      <p:sp>
        <p:nvSpPr>
          <p:cNvPr id="7" name="Rectángulo redondeado 6"/>
          <p:cNvSpPr/>
          <p:nvPr/>
        </p:nvSpPr>
        <p:spPr>
          <a:xfrm>
            <a:off x="3909531" y="1694073"/>
            <a:ext cx="1324266" cy="770378"/>
          </a:xfrm>
          <a:prstGeom prst="roundRect">
            <a:avLst>
              <a:gd name="adj" fmla="val 8481"/>
            </a:avLst>
          </a:prstGeom>
          <a:solidFill>
            <a:srgbClr val="675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latin typeface="Calibri" charset="0"/>
                <a:ea typeface="Calibri" charset="0"/>
                <a:cs typeface="Calibri" charset="0"/>
              </a:rPr>
              <a:t>Proceso</a:t>
            </a:r>
          </a:p>
        </p:txBody>
      </p:sp>
      <p:sp>
        <p:nvSpPr>
          <p:cNvPr id="8" name="Rectángulo redondeado 7"/>
          <p:cNvSpPr/>
          <p:nvPr/>
        </p:nvSpPr>
        <p:spPr>
          <a:xfrm>
            <a:off x="6677570" y="1694073"/>
            <a:ext cx="1324266" cy="770378"/>
          </a:xfrm>
          <a:prstGeom prst="roundRect">
            <a:avLst>
              <a:gd name="adj" fmla="val 9651"/>
            </a:avLst>
          </a:prstGeom>
          <a:solidFill>
            <a:srgbClr val="99C6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solidFill>
                  <a:schemeClr val="bg1"/>
                </a:solidFill>
                <a:latin typeface="Calibri" charset="0"/>
                <a:ea typeface="Calibri" charset="0"/>
                <a:cs typeface="Calibri" charset="0"/>
              </a:rPr>
              <a:t>Salidas</a:t>
            </a:r>
          </a:p>
        </p:txBody>
      </p:sp>
      <p:sp>
        <p:nvSpPr>
          <p:cNvPr id="9" name="Flecha derecha 8"/>
          <p:cNvSpPr/>
          <p:nvPr/>
        </p:nvSpPr>
        <p:spPr>
          <a:xfrm>
            <a:off x="3105581" y="186923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421511" y="185990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1" name="CuadroTexto 10"/>
          <p:cNvSpPr txBox="1"/>
          <p:nvPr/>
        </p:nvSpPr>
        <p:spPr>
          <a:xfrm>
            <a:off x="3362920" y="3131516"/>
            <a:ext cx="2417487" cy="553998"/>
          </a:xfrm>
          <a:prstGeom prst="rect">
            <a:avLst/>
          </a:prstGeom>
          <a:noFill/>
        </p:spPr>
        <p:txBody>
          <a:bodyPr wrap="square" rtlCol="0">
            <a:spAutoFit/>
          </a:bodyPr>
          <a:lstStyle/>
          <a:p>
            <a:pPr algn="ctr"/>
            <a:r>
              <a:rPr lang="es-PE" sz="1500" dirty="0">
                <a:solidFill>
                  <a:srgbClr val="EE4639"/>
                </a:solidFill>
                <a:latin typeface="Calibri" charset="0"/>
                <a:ea typeface="Calibri" charset="0"/>
                <a:cs typeface="Calibri" charset="0"/>
              </a:rPr>
              <a:t>Nuevo concepto de calidad: </a:t>
            </a:r>
          </a:p>
          <a:p>
            <a:pPr algn="ctr"/>
            <a:r>
              <a:rPr lang="es-PE" sz="1500" dirty="0">
                <a:solidFill>
                  <a:srgbClr val="EE4639"/>
                </a:solidFill>
                <a:latin typeface="Calibri" charset="0"/>
                <a:ea typeface="Calibri" charset="0"/>
                <a:cs typeface="Calibri" charset="0"/>
              </a:rPr>
              <a:t>Controlar el proceso</a:t>
            </a:r>
          </a:p>
        </p:txBody>
      </p:sp>
      <p:sp>
        <p:nvSpPr>
          <p:cNvPr id="12" name="Flecha arriba 11"/>
          <p:cNvSpPr/>
          <p:nvPr/>
        </p:nvSpPr>
        <p:spPr>
          <a:xfrm>
            <a:off x="4391644" y="2580592"/>
            <a:ext cx="360040" cy="540060"/>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CuadroTexto 13"/>
          <p:cNvSpPr txBox="1"/>
          <p:nvPr/>
        </p:nvSpPr>
        <p:spPr>
          <a:xfrm>
            <a:off x="1373617" y="2531706"/>
            <a:ext cx="1620180" cy="323165"/>
          </a:xfrm>
          <a:prstGeom prst="rect">
            <a:avLst/>
          </a:prstGeom>
          <a:noFill/>
        </p:spPr>
        <p:txBody>
          <a:bodyPr wrap="square" rtlCol="0">
            <a:spAutoFit/>
          </a:bodyPr>
          <a:lstStyle/>
          <a:p>
            <a:r>
              <a:rPr lang="es-PE" sz="1500" dirty="0">
                <a:latin typeface="Calibri" panose="020F0502020204030204" pitchFamily="34" charset="0"/>
              </a:rPr>
              <a:t>X</a:t>
            </a:r>
            <a:r>
              <a:rPr lang="es-PE" sz="833" dirty="0">
                <a:latin typeface="Calibri" panose="020F0502020204030204" pitchFamily="34" charset="0"/>
              </a:rPr>
              <a:t>1</a:t>
            </a:r>
            <a:r>
              <a:rPr lang="es-PE" sz="1500" dirty="0">
                <a:latin typeface="Calibri" panose="020F0502020204030204" pitchFamily="34" charset="0"/>
              </a:rPr>
              <a:t>, X</a:t>
            </a:r>
            <a:r>
              <a:rPr lang="es-PE" sz="833" dirty="0">
                <a:latin typeface="Calibri" panose="020F0502020204030204" pitchFamily="34" charset="0"/>
              </a:rPr>
              <a:t>2</a:t>
            </a:r>
            <a:r>
              <a:rPr lang="es-PE" sz="1500" dirty="0">
                <a:latin typeface="Calibri" panose="020F0502020204030204" pitchFamily="34" charset="0"/>
              </a:rPr>
              <a:t>, X</a:t>
            </a:r>
            <a:r>
              <a:rPr lang="es-PE" sz="833" dirty="0">
                <a:latin typeface="Calibri" panose="020F0502020204030204" pitchFamily="34" charset="0"/>
              </a:rPr>
              <a:t>3</a:t>
            </a:r>
            <a:r>
              <a:rPr lang="es-PE" sz="1500" dirty="0">
                <a:latin typeface="Calibri" panose="020F0502020204030204" pitchFamily="34" charset="0"/>
              </a:rPr>
              <a:t>,….. </a:t>
            </a:r>
            <a:r>
              <a:rPr lang="es-PE" sz="1500" dirty="0" err="1">
                <a:latin typeface="Calibri" panose="020F0502020204030204" pitchFamily="34" charset="0"/>
              </a:rPr>
              <a:t>X</a:t>
            </a:r>
            <a:r>
              <a:rPr lang="es-PE" sz="833" dirty="0" err="1">
                <a:latin typeface="Calibri" panose="020F0502020204030204" pitchFamily="34" charset="0"/>
              </a:rPr>
              <a:t>n</a:t>
            </a:r>
            <a:endParaRPr lang="es-PE" sz="1500" dirty="0">
              <a:latin typeface="Calibri" panose="020F0502020204030204" pitchFamily="34" charset="0"/>
            </a:endParaRPr>
          </a:p>
        </p:txBody>
      </p:sp>
      <p:sp>
        <p:nvSpPr>
          <p:cNvPr id="16" name="CuadroTexto 15"/>
          <p:cNvSpPr txBox="1"/>
          <p:nvPr/>
        </p:nvSpPr>
        <p:spPr>
          <a:xfrm>
            <a:off x="7129680" y="2545290"/>
            <a:ext cx="420047" cy="323165"/>
          </a:xfrm>
          <a:prstGeom prst="rect">
            <a:avLst/>
          </a:prstGeom>
          <a:noFill/>
        </p:spPr>
        <p:txBody>
          <a:bodyPr wrap="square" rtlCol="0">
            <a:spAutoFit/>
          </a:bodyPr>
          <a:lstStyle/>
          <a:p>
            <a:pPr algn="ctr"/>
            <a:r>
              <a:rPr lang="es-PE" sz="1500" dirty="0">
                <a:latin typeface="Calibri" panose="020F0502020204030204" pitchFamily="34" charset="0"/>
              </a:rPr>
              <a:t>Y</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15" name="CuadroTexto 14"/>
          <p:cNvSpPr txBox="1"/>
          <p:nvPr/>
        </p:nvSpPr>
        <p:spPr>
          <a:xfrm>
            <a:off x="3355252" y="3986775"/>
            <a:ext cx="2453148" cy="338554"/>
          </a:xfrm>
          <a:prstGeom prst="rect">
            <a:avLst/>
          </a:prstGeom>
          <a:ln w="19050">
            <a:solidFill>
              <a:srgbClr val="808799"/>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s-PE" sz="1600" dirty="0">
                <a:latin typeface="Calibri" charset="0"/>
                <a:ea typeface="Calibri" charset="0"/>
                <a:cs typeface="Calibri" charset="0"/>
              </a:rPr>
              <a:t>Y = f (X1, X2, X3,………, </a:t>
            </a:r>
            <a:r>
              <a:rPr lang="es-PE" sz="1600" dirty="0" err="1">
                <a:latin typeface="Calibri" charset="0"/>
                <a:ea typeface="Calibri" charset="0"/>
                <a:cs typeface="Calibri" charset="0"/>
              </a:rPr>
              <a:t>Xn</a:t>
            </a:r>
            <a:r>
              <a:rPr lang="es-PE" sz="1600" dirty="0">
                <a:latin typeface="Calibri" charset="0"/>
                <a:ea typeface="Calibri" charset="0"/>
                <a:cs typeface="Calibri" charset="0"/>
              </a:rPr>
              <a:t>)</a:t>
            </a:r>
          </a:p>
        </p:txBody>
      </p:sp>
    </p:spTree>
    <p:extLst>
      <p:ext uri="{BB962C8B-B14F-4D97-AF65-F5344CB8AC3E}">
        <p14:creationId xmlns:p14="http://schemas.microsoft.com/office/powerpoint/2010/main" val="213754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4308"/>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sp>
        <p:nvSpPr>
          <p:cNvPr id="5" name="Flecha derecha 4"/>
          <p:cNvSpPr/>
          <p:nvPr/>
        </p:nvSpPr>
        <p:spPr>
          <a:xfrm>
            <a:off x="3311534" y="1374368"/>
            <a:ext cx="2913927" cy="1391128"/>
          </a:xfrm>
          <a:prstGeom prst="rightArrow">
            <a:avLst>
              <a:gd name="adj1" fmla="val 75072"/>
              <a:gd name="adj2" fmla="val 49499"/>
            </a:avLst>
          </a:prstGeom>
          <a:solidFill>
            <a:srgbClr val="EAEAEA"/>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_tradnl" dirty="0">
              <a:latin typeface="Calibri" panose="020F0502020204030204" pitchFamily="34" charset="0"/>
            </a:endParaRPr>
          </a:p>
        </p:txBody>
      </p:sp>
      <p:sp>
        <p:nvSpPr>
          <p:cNvPr id="6" name="Rectángulo redondeado 5"/>
          <p:cNvSpPr/>
          <p:nvPr/>
        </p:nvSpPr>
        <p:spPr>
          <a:xfrm>
            <a:off x="1521574" y="1694073"/>
            <a:ext cx="1324266" cy="770378"/>
          </a:xfrm>
          <a:prstGeom prst="roundRect">
            <a:avLst>
              <a:gd name="adj" fmla="val 9066"/>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b="1">
                <a:latin typeface="Calibri" charset="0"/>
                <a:ea typeface="Calibri" charset="0"/>
                <a:cs typeface="Calibri" charset="0"/>
              </a:rPr>
              <a:t>Entradas</a:t>
            </a:r>
            <a:endParaRPr lang="es-ES_tradnl" sz="1600" b="1" dirty="0">
              <a:latin typeface="Calibri" charset="0"/>
              <a:ea typeface="Calibri" charset="0"/>
              <a:cs typeface="Calibri" charset="0"/>
            </a:endParaRPr>
          </a:p>
        </p:txBody>
      </p:sp>
      <p:sp>
        <p:nvSpPr>
          <p:cNvPr id="7" name="Rectángulo redondeado 6"/>
          <p:cNvSpPr/>
          <p:nvPr/>
        </p:nvSpPr>
        <p:spPr>
          <a:xfrm>
            <a:off x="3909531" y="1694073"/>
            <a:ext cx="1324266" cy="770378"/>
          </a:xfrm>
          <a:prstGeom prst="roundRect">
            <a:avLst>
              <a:gd name="adj" fmla="val 8481"/>
            </a:avLst>
          </a:prstGeom>
          <a:solidFill>
            <a:srgbClr val="675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latin typeface="Calibri" charset="0"/>
                <a:ea typeface="Calibri" charset="0"/>
                <a:cs typeface="Calibri" charset="0"/>
              </a:rPr>
              <a:t>Proceso</a:t>
            </a:r>
          </a:p>
        </p:txBody>
      </p:sp>
      <p:sp>
        <p:nvSpPr>
          <p:cNvPr id="8" name="Rectángulo redondeado 7"/>
          <p:cNvSpPr/>
          <p:nvPr/>
        </p:nvSpPr>
        <p:spPr>
          <a:xfrm>
            <a:off x="6677570" y="1694073"/>
            <a:ext cx="1324266" cy="770378"/>
          </a:xfrm>
          <a:prstGeom prst="roundRect">
            <a:avLst>
              <a:gd name="adj" fmla="val 9651"/>
            </a:avLst>
          </a:prstGeom>
          <a:solidFill>
            <a:srgbClr val="99C6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solidFill>
                  <a:schemeClr val="bg1"/>
                </a:solidFill>
                <a:latin typeface="Calibri" charset="0"/>
                <a:ea typeface="Calibri" charset="0"/>
                <a:cs typeface="Calibri" charset="0"/>
              </a:rPr>
              <a:t>Salidas</a:t>
            </a:r>
          </a:p>
        </p:txBody>
      </p:sp>
      <p:sp>
        <p:nvSpPr>
          <p:cNvPr id="9" name="Flecha derecha 8"/>
          <p:cNvSpPr/>
          <p:nvPr/>
        </p:nvSpPr>
        <p:spPr>
          <a:xfrm>
            <a:off x="3105581" y="186923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421511" y="185990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1" name="CuadroTexto 10"/>
          <p:cNvSpPr txBox="1"/>
          <p:nvPr/>
        </p:nvSpPr>
        <p:spPr>
          <a:xfrm>
            <a:off x="3362920" y="3131516"/>
            <a:ext cx="2417487" cy="553998"/>
          </a:xfrm>
          <a:prstGeom prst="rect">
            <a:avLst/>
          </a:prstGeom>
          <a:noFill/>
        </p:spPr>
        <p:txBody>
          <a:bodyPr wrap="square" rtlCol="0">
            <a:spAutoFit/>
          </a:bodyPr>
          <a:lstStyle/>
          <a:p>
            <a:pPr algn="ctr"/>
            <a:r>
              <a:rPr lang="es-PE" sz="1500" dirty="0">
                <a:solidFill>
                  <a:srgbClr val="EE4639"/>
                </a:solidFill>
                <a:latin typeface="Calibri" charset="0"/>
                <a:ea typeface="Calibri" charset="0"/>
                <a:cs typeface="Calibri" charset="0"/>
              </a:rPr>
              <a:t>Nuevo concepto de calidad: </a:t>
            </a:r>
          </a:p>
          <a:p>
            <a:pPr algn="ctr"/>
            <a:r>
              <a:rPr lang="es-PE" sz="1500" dirty="0">
                <a:solidFill>
                  <a:srgbClr val="EE4639"/>
                </a:solidFill>
                <a:latin typeface="Calibri" charset="0"/>
                <a:ea typeface="Calibri" charset="0"/>
                <a:cs typeface="Calibri" charset="0"/>
              </a:rPr>
              <a:t>Controlar el proceso</a:t>
            </a:r>
          </a:p>
        </p:txBody>
      </p:sp>
      <p:sp>
        <p:nvSpPr>
          <p:cNvPr id="12" name="Flecha arriba 11"/>
          <p:cNvSpPr/>
          <p:nvPr/>
        </p:nvSpPr>
        <p:spPr>
          <a:xfrm>
            <a:off x="4391644" y="2580592"/>
            <a:ext cx="360040" cy="540060"/>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CuadroTexto 13"/>
          <p:cNvSpPr txBox="1"/>
          <p:nvPr/>
        </p:nvSpPr>
        <p:spPr>
          <a:xfrm>
            <a:off x="1373617" y="2531706"/>
            <a:ext cx="1620180" cy="323165"/>
          </a:xfrm>
          <a:prstGeom prst="rect">
            <a:avLst/>
          </a:prstGeom>
          <a:noFill/>
        </p:spPr>
        <p:txBody>
          <a:bodyPr wrap="square" rtlCol="0">
            <a:spAutoFit/>
          </a:bodyPr>
          <a:lstStyle/>
          <a:p>
            <a:r>
              <a:rPr lang="es-PE" sz="1500" dirty="0">
                <a:latin typeface="Calibri" panose="020F0502020204030204" pitchFamily="34" charset="0"/>
              </a:rPr>
              <a:t>X</a:t>
            </a:r>
            <a:r>
              <a:rPr lang="es-PE" sz="833" dirty="0">
                <a:latin typeface="Calibri" panose="020F0502020204030204" pitchFamily="34" charset="0"/>
              </a:rPr>
              <a:t>1</a:t>
            </a:r>
            <a:r>
              <a:rPr lang="es-PE" sz="1500" dirty="0">
                <a:latin typeface="Calibri" panose="020F0502020204030204" pitchFamily="34" charset="0"/>
              </a:rPr>
              <a:t>, X</a:t>
            </a:r>
            <a:r>
              <a:rPr lang="es-PE" sz="833" dirty="0">
                <a:latin typeface="Calibri" panose="020F0502020204030204" pitchFamily="34" charset="0"/>
              </a:rPr>
              <a:t>2</a:t>
            </a:r>
            <a:r>
              <a:rPr lang="es-PE" sz="1500" dirty="0">
                <a:latin typeface="Calibri" panose="020F0502020204030204" pitchFamily="34" charset="0"/>
              </a:rPr>
              <a:t>, X</a:t>
            </a:r>
            <a:r>
              <a:rPr lang="es-PE" sz="833" dirty="0">
                <a:latin typeface="Calibri" panose="020F0502020204030204" pitchFamily="34" charset="0"/>
              </a:rPr>
              <a:t>3</a:t>
            </a:r>
            <a:r>
              <a:rPr lang="es-PE" sz="1500" dirty="0">
                <a:latin typeface="Calibri" panose="020F0502020204030204" pitchFamily="34" charset="0"/>
              </a:rPr>
              <a:t>,….. </a:t>
            </a:r>
            <a:r>
              <a:rPr lang="es-PE" sz="1500" dirty="0" err="1">
                <a:latin typeface="Calibri" panose="020F0502020204030204" pitchFamily="34" charset="0"/>
              </a:rPr>
              <a:t>X</a:t>
            </a:r>
            <a:r>
              <a:rPr lang="es-PE" sz="833" dirty="0" err="1">
                <a:latin typeface="Calibri" panose="020F0502020204030204" pitchFamily="34" charset="0"/>
              </a:rPr>
              <a:t>n</a:t>
            </a:r>
            <a:endParaRPr lang="es-PE" sz="1500" dirty="0">
              <a:latin typeface="Calibri" panose="020F0502020204030204" pitchFamily="34" charset="0"/>
            </a:endParaRPr>
          </a:p>
        </p:txBody>
      </p:sp>
      <p:sp>
        <p:nvSpPr>
          <p:cNvPr id="16" name="CuadroTexto 15"/>
          <p:cNvSpPr txBox="1"/>
          <p:nvPr/>
        </p:nvSpPr>
        <p:spPr>
          <a:xfrm>
            <a:off x="7129680" y="2545290"/>
            <a:ext cx="420047" cy="323165"/>
          </a:xfrm>
          <a:prstGeom prst="rect">
            <a:avLst/>
          </a:prstGeom>
          <a:noFill/>
        </p:spPr>
        <p:txBody>
          <a:bodyPr wrap="square" rtlCol="0">
            <a:spAutoFit/>
          </a:bodyPr>
          <a:lstStyle/>
          <a:p>
            <a:pPr algn="ctr"/>
            <a:r>
              <a:rPr lang="es-PE" sz="1500" dirty="0">
                <a:latin typeface="Calibri" panose="020F0502020204030204" pitchFamily="34" charset="0"/>
              </a:rPr>
              <a:t>Y</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15" name="CuadroTexto 14"/>
          <p:cNvSpPr txBox="1"/>
          <p:nvPr/>
        </p:nvSpPr>
        <p:spPr>
          <a:xfrm>
            <a:off x="3355252" y="3986775"/>
            <a:ext cx="2453148" cy="338554"/>
          </a:xfrm>
          <a:prstGeom prst="rect">
            <a:avLst/>
          </a:prstGeom>
          <a:ln w="19050">
            <a:solidFill>
              <a:srgbClr val="808799"/>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s-PE" sz="1600" dirty="0">
                <a:latin typeface="Calibri" charset="0"/>
                <a:ea typeface="Calibri" charset="0"/>
                <a:cs typeface="Calibri" charset="0"/>
              </a:rPr>
              <a:t>Y = f (X1, X2, X3,………, </a:t>
            </a:r>
            <a:r>
              <a:rPr lang="es-PE" sz="1600" dirty="0" err="1">
                <a:latin typeface="Calibri" charset="0"/>
                <a:ea typeface="Calibri" charset="0"/>
                <a:cs typeface="Calibri" charset="0"/>
              </a:rPr>
              <a:t>Xn</a:t>
            </a:r>
            <a:r>
              <a:rPr lang="es-PE" sz="1600" dirty="0">
                <a:latin typeface="Calibri" charset="0"/>
                <a:ea typeface="Calibri" charset="0"/>
                <a:cs typeface="Calibri" charset="0"/>
              </a:rPr>
              <a:t>)</a:t>
            </a:r>
          </a:p>
        </p:txBody>
      </p:sp>
      <p:sp>
        <p:nvSpPr>
          <p:cNvPr id="17" name="Flecha arriba 16"/>
          <p:cNvSpPr/>
          <p:nvPr/>
        </p:nvSpPr>
        <p:spPr>
          <a:xfrm>
            <a:off x="2003687" y="2868455"/>
            <a:ext cx="360040" cy="369252"/>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8" name="CuadroTexto 17"/>
          <p:cNvSpPr txBox="1"/>
          <p:nvPr/>
        </p:nvSpPr>
        <p:spPr>
          <a:xfrm>
            <a:off x="1237901" y="3408515"/>
            <a:ext cx="1891613" cy="461665"/>
          </a:xfrm>
          <a:prstGeom prst="rect">
            <a:avLst/>
          </a:prstGeom>
          <a:noFill/>
        </p:spPr>
        <p:txBody>
          <a:bodyPr wrap="square" rtlCol="0">
            <a:spAutoFit/>
          </a:bodyPr>
          <a:lstStyle/>
          <a:p>
            <a:pPr algn="ctr"/>
            <a:r>
              <a:rPr lang="es-PE" sz="1200" dirty="0">
                <a:latin typeface="Calibri" charset="0"/>
                <a:ea typeface="Calibri" charset="0"/>
                <a:cs typeface="Calibri" charset="0"/>
              </a:rPr>
              <a:t>¿Cómo? </a:t>
            </a:r>
          </a:p>
          <a:p>
            <a:pPr algn="ctr"/>
            <a:r>
              <a:rPr lang="es-PE" sz="1200" dirty="0">
                <a:latin typeface="Calibri" charset="0"/>
                <a:ea typeface="Calibri" charset="0"/>
                <a:cs typeface="Calibri" charset="0"/>
              </a:rPr>
              <a:t>Controlando todas las </a:t>
            </a:r>
            <a:r>
              <a:rPr lang="es-PE" sz="1200" dirty="0" err="1">
                <a:latin typeface="Calibri" charset="0"/>
                <a:ea typeface="Calibri" charset="0"/>
                <a:cs typeface="Calibri" charset="0"/>
              </a:rPr>
              <a:t>X´s</a:t>
            </a:r>
            <a:endParaRPr lang="es-PE" sz="1200" dirty="0">
              <a:latin typeface="Calibri" charset="0"/>
              <a:ea typeface="Calibri" charset="0"/>
              <a:cs typeface="Calibri" charset="0"/>
            </a:endParaRPr>
          </a:p>
        </p:txBody>
      </p:sp>
    </p:spTree>
    <p:extLst>
      <p:ext uri="{BB962C8B-B14F-4D97-AF65-F5344CB8AC3E}">
        <p14:creationId xmlns:p14="http://schemas.microsoft.com/office/powerpoint/2010/main" val="485813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4308"/>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sp>
        <p:nvSpPr>
          <p:cNvPr id="5" name="Flecha derecha 4"/>
          <p:cNvSpPr/>
          <p:nvPr/>
        </p:nvSpPr>
        <p:spPr>
          <a:xfrm>
            <a:off x="3311534" y="1374368"/>
            <a:ext cx="2913927" cy="1391128"/>
          </a:xfrm>
          <a:prstGeom prst="rightArrow">
            <a:avLst>
              <a:gd name="adj1" fmla="val 75072"/>
              <a:gd name="adj2" fmla="val 49499"/>
            </a:avLst>
          </a:prstGeom>
          <a:solidFill>
            <a:srgbClr val="EAEAEA"/>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_tradnl" dirty="0">
              <a:latin typeface="Calibri" panose="020F0502020204030204" pitchFamily="34" charset="0"/>
            </a:endParaRPr>
          </a:p>
        </p:txBody>
      </p:sp>
      <p:sp>
        <p:nvSpPr>
          <p:cNvPr id="6" name="Rectángulo redondeado 5"/>
          <p:cNvSpPr/>
          <p:nvPr/>
        </p:nvSpPr>
        <p:spPr>
          <a:xfrm>
            <a:off x="1521574" y="1694073"/>
            <a:ext cx="1324266" cy="770378"/>
          </a:xfrm>
          <a:prstGeom prst="roundRect">
            <a:avLst>
              <a:gd name="adj" fmla="val 9066"/>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b="1">
                <a:latin typeface="Calibri" charset="0"/>
                <a:ea typeface="Calibri" charset="0"/>
                <a:cs typeface="Calibri" charset="0"/>
              </a:rPr>
              <a:t>Entradas</a:t>
            </a:r>
            <a:endParaRPr lang="es-ES_tradnl" sz="1600" b="1" dirty="0">
              <a:latin typeface="Calibri" charset="0"/>
              <a:ea typeface="Calibri" charset="0"/>
              <a:cs typeface="Calibri" charset="0"/>
            </a:endParaRPr>
          </a:p>
        </p:txBody>
      </p:sp>
      <p:sp>
        <p:nvSpPr>
          <p:cNvPr id="7" name="Rectángulo redondeado 6"/>
          <p:cNvSpPr/>
          <p:nvPr/>
        </p:nvSpPr>
        <p:spPr>
          <a:xfrm>
            <a:off x="3909531" y="1694073"/>
            <a:ext cx="1324266" cy="770378"/>
          </a:xfrm>
          <a:prstGeom prst="roundRect">
            <a:avLst>
              <a:gd name="adj" fmla="val 8481"/>
            </a:avLst>
          </a:prstGeom>
          <a:solidFill>
            <a:srgbClr val="675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latin typeface="Calibri" charset="0"/>
                <a:ea typeface="Calibri" charset="0"/>
                <a:cs typeface="Calibri" charset="0"/>
              </a:rPr>
              <a:t>Proceso</a:t>
            </a:r>
          </a:p>
        </p:txBody>
      </p:sp>
      <p:sp>
        <p:nvSpPr>
          <p:cNvPr id="8" name="Rectángulo redondeado 7"/>
          <p:cNvSpPr/>
          <p:nvPr/>
        </p:nvSpPr>
        <p:spPr>
          <a:xfrm>
            <a:off x="6677570" y="1694073"/>
            <a:ext cx="1324266" cy="770378"/>
          </a:xfrm>
          <a:prstGeom prst="roundRect">
            <a:avLst>
              <a:gd name="adj" fmla="val 9651"/>
            </a:avLst>
          </a:prstGeom>
          <a:solidFill>
            <a:srgbClr val="99C6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solidFill>
                  <a:schemeClr val="bg1"/>
                </a:solidFill>
                <a:latin typeface="Calibri" charset="0"/>
                <a:ea typeface="Calibri" charset="0"/>
                <a:cs typeface="Calibri" charset="0"/>
              </a:rPr>
              <a:t>Salidas</a:t>
            </a:r>
          </a:p>
        </p:txBody>
      </p:sp>
      <p:sp>
        <p:nvSpPr>
          <p:cNvPr id="9" name="Flecha derecha 8"/>
          <p:cNvSpPr/>
          <p:nvPr/>
        </p:nvSpPr>
        <p:spPr>
          <a:xfrm>
            <a:off x="3105581" y="186923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421511" y="185990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1" name="CuadroTexto 10"/>
          <p:cNvSpPr txBox="1"/>
          <p:nvPr/>
        </p:nvSpPr>
        <p:spPr>
          <a:xfrm>
            <a:off x="3362920" y="3131516"/>
            <a:ext cx="2417487" cy="553998"/>
          </a:xfrm>
          <a:prstGeom prst="rect">
            <a:avLst/>
          </a:prstGeom>
          <a:noFill/>
        </p:spPr>
        <p:txBody>
          <a:bodyPr wrap="square" rtlCol="0">
            <a:spAutoFit/>
          </a:bodyPr>
          <a:lstStyle/>
          <a:p>
            <a:pPr algn="ctr"/>
            <a:r>
              <a:rPr lang="es-PE" sz="1500" dirty="0">
                <a:solidFill>
                  <a:srgbClr val="EE4639"/>
                </a:solidFill>
                <a:latin typeface="Calibri" charset="0"/>
                <a:ea typeface="Calibri" charset="0"/>
                <a:cs typeface="Calibri" charset="0"/>
              </a:rPr>
              <a:t>Nuevo concepto de calidad: </a:t>
            </a:r>
          </a:p>
          <a:p>
            <a:pPr algn="ctr"/>
            <a:r>
              <a:rPr lang="es-PE" sz="1500" dirty="0">
                <a:solidFill>
                  <a:srgbClr val="EE4639"/>
                </a:solidFill>
                <a:latin typeface="Calibri" charset="0"/>
                <a:ea typeface="Calibri" charset="0"/>
                <a:cs typeface="Calibri" charset="0"/>
              </a:rPr>
              <a:t>Controlar el proceso</a:t>
            </a:r>
          </a:p>
        </p:txBody>
      </p:sp>
      <p:sp>
        <p:nvSpPr>
          <p:cNvPr id="12" name="Flecha arriba 11"/>
          <p:cNvSpPr/>
          <p:nvPr/>
        </p:nvSpPr>
        <p:spPr>
          <a:xfrm>
            <a:off x="4391644" y="2580592"/>
            <a:ext cx="360040" cy="540060"/>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CuadroTexto 13"/>
          <p:cNvSpPr txBox="1"/>
          <p:nvPr/>
        </p:nvSpPr>
        <p:spPr>
          <a:xfrm>
            <a:off x="1373617" y="2531706"/>
            <a:ext cx="1620180" cy="323165"/>
          </a:xfrm>
          <a:prstGeom prst="rect">
            <a:avLst/>
          </a:prstGeom>
          <a:noFill/>
        </p:spPr>
        <p:txBody>
          <a:bodyPr wrap="square" rtlCol="0">
            <a:spAutoFit/>
          </a:bodyPr>
          <a:lstStyle/>
          <a:p>
            <a:r>
              <a:rPr lang="es-PE" sz="1500" dirty="0">
                <a:latin typeface="Calibri" panose="020F0502020204030204" pitchFamily="34" charset="0"/>
              </a:rPr>
              <a:t>X</a:t>
            </a:r>
            <a:r>
              <a:rPr lang="es-PE" sz="833" dirty="0">
                <a:latin typeface="Calibri" panose="020F0502020204030204" pitchFamily="34" charset="0"/>
              </a:rPr>
              <a:t>1</a:t>
            </a:r>
            <a:r>
              <a:rPr lang="es-PE" sz="1500" dirty="0">
                <a:latin typeface="Calibri" panose="020F0502020204030204" pitchFamily="34" charset="0"/>
              </a:rPr>
              <a:t>, X</a:t>
            </a:r>
            <a:r>
              <a:rPr lang="es-PE" sz="833" dirty="0">
                <a:latin typeface="Calibri" panose="020F0502020204030204" pitchFamily="34" charset="0"/>
              </a:rPr>
              <a:t>2</a:t>
            </a:r>
            <a:r>
              <a:rPr lang="es-PE" sz="1500" dirty="0">
                <a:latin typeface="Calibri" panose="020F0502020204030204" pitchFamily="34" charset="0"/>
              </a:rPr>
              <a:t>, X</a:t>
            </a:r>
            <a:r>
              <a:rPr lang="es-PE" sz="833" dirty="0">
                <a:latin typeface="Calibri" panose="020F0502020204030204" pitchFamily="34" charset="0"/>
              </a:rPr>
              <a:t>3</a:t>
            </a:r>
            <a:r>
              <a:rPr lang="es-PE" sz="1500" dirty="0">
                <a:latin typeface="Calibri" panose="020F0502020204030204" pitchFamily="34" charset="0"/>
              </a:rPr>
              <a:t>,….. </a:t>
            </a:r>
            <a:r>
              <a:rPr lang="es-PE" sz="1500" dirty="0" err="1">
                <a:latin typeface="Calibri" panose="020F0502020204030204" pitchFamily="34" charset="0"/>
              </a:rPr>
              <a:t>X</a:t>
            </a:r>
            <a:r>
              <a:rPr lang="es-PE" sz="833" dirty="0" err="1">
                <a:latin typeface="Calibri" panose="020F0502020204030204" pitchFamily="34" charset="0"/>
              </a:rPr>
              <a:t>n</a:t>
            </a:r>
            <a:endParaRPr lang="es-PE" sz="1500" dirty="0">
              <a:latin typeface="Calibri" panose="020F0502020204030204" pitchFamily="34" charset="0"/>
            </a:endParaRPr>
          </a:p>
        </p:txBody>
      </p:sp>
      <p:sp>
        <p:nvSpPr>
          <p:cNvPr id="16" name="CuadroTexto 15"/>
          <p:cNvSpPr txBox="1"/>
          <p:nvPr/>
        </p:nvSpPr>
        <p:spPr>
          <a:xfrm>
            <a:off x="7129680" y="2545290"/>
            <a:ext cx="420047" cy="323165"/>
          </a:xfrm>
          <a:prstGeom prst="rect">
            <a:avLst/>
          </a:prstGeom>
          <a:noFill/>
        </p:spPr>
        <p:txBody>
          <a:bodyPr wrap="square" rtlCol="0">
            <a:spAutoFit/>
          </a:bodyPr>
          <a:lstStyle/>
          <a:p>
            <a:pPr algn="ctr"/>
            <a:r>
              <a:rPr lang="es-PE" sz="1500" dirty="0">
                <a:latin typeface="Calibri" panose="020F0502020204030204" pitchFamily="34" charset="0"/>
              </a:rPr>
              <a:t>Y</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15" name="CuadroTexto 14"/>
          <p:cNvSpPr txBox="1"/>
          <p:nvPr/>
        </p:nvSpPr>
        <p:spPr>
          <a:xfrm>
            <a:off x="3355252" y="3986775"/>
            <a:ext cx="2453148" cy="338554"/>
          </a:xfrm>
          <a:prstGeom prst="rect">
            <a:avLst/>
          </a:prstGeom>
          <a:ln w="19050">
            <a:solidFill>
              <a:srgbClr val="808799"/>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s-PE" sz="1600" dirty="0">
                <a:latin typeface="Calibri" charset="0"/>
                <a:ea typeface="Calibri" charset="0"/>
                <a:cs typeface="Calibri" charset="0"/>
              </a:rPr>
              <a:t>Y = f (X1, X2, X3,………, </a:t>
            </a:r>
            <a:r>
              <a:rPr lang="es-PE" sz="1600" dirty="0" err="1">
                <a:latin typeface="Calibri" charset="0"/>
                <a:ea typeface="Calibri" charset="0"/>
                <a:cs typeface="Calibri" charset="0"/>
              </a:rPr>
              <a:t>Xn</a:t>
            </a:r>
            <a:r>
              <a:rPr lang="es-PE" sz="1600" dirty="0">
                <a:latin typeface="Calibri" charset="0"/>
                <a:ea typeface="Calibri" charset="0"/>
                <a:cs typeface="Calibri" charset="0"/>
              </a:rPr>
              <a:t>)</a:t>
            </a:r>
          </a:p>
        </p:txBody>
      </p:sp>
      <p:sp>
        <p:nvSpPr>
          <p:cNvPr id="17" name="Flecha arriba 16"/>
          <p:cNvSpPr/>
          <p:nvPr/>
        </p:nvSpPr>
        <p:spPr>
          <a:xfrm>
            <a:off x="2003687" y="2868455"/>
            <a:ext cx="360040" cy="369252"/>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8" name="CuadroTexto 17"/>
          <p:cNvSpPr txBox="1"/>
          <p:nvPr/>
        </p:nvSpPr>
        <p:spPr>
          <a:xfrm>
            <a:off x="1237901" y="3408515"/>
            <a:ext cx="1891613" cy="461665"/>
          </a:xfrm>
          <a:prstGeom prst="rect">
            <a:avLst/>
          </a:prstGeom>
          <a:noFill/>
        </p:spPr>
        <p:txBody>
          <a:bodyPr wrap="square" rtlCol="0">
            <a:spAutoFit/>
          </a:bodyPr>
          <a:lstStyle/>
          <a:p>
            <a:pPr algn="ctr"/>
            <a:r>
              <a:rPr lang="es-PE" sz="1200" dirty="0">
                <a:latin typeface="Calibri" charset="0"/>
                <a:ea typeface="Calibri" charset="0"/>
                <a:cs typeface="Calibri" charset="0"/>
              </a:rPr>
              <a:t>¿Cómo? </a:t>
            </a:r>
          </a:p>
          <a:p>
            <a:pPr algn="ctr"/>
            <a:r>
              <a:rPr lang="es-PE" sz="1200" dirty="0">
                <a:latin typeface="Calibri" charset="0"/>
                <a:ea typeface="Calibri" charset="0"/>
                <a:cs typeface="Calibri" charset="0"/>
              </a:rPr>
              <a:t>Controlando todas las </a:t>
            </a:r>
            <a:r>
              <a:rPr lang="es-PE" sz="1200" dirty="0" err="1">
                <a:latin typeface="Calibri" charset="0"/>
                <a:ea typeface="Calibri" charset="0"/>
                <a:cs typeface="Calibri" charset="0"/>
              </a:rPr>
              <a:t>X´s</a:t>
            </a:r>
            <a:endParaRPr lang="es-PE" sz="1200" dirty="0">
              <a:latin typeface="Calibri" charset="0"/>
              <a:ea typeface="Calibri" charset="0"/>
              <a:cs typeface="Calibri" charset="0"/>
            </a:endParaRPr>
          </a:p>
        </p:txBody>
      </p:sp>
      <p:sp>
        <p:nvSpPr>
          <p:cNvPr id="19" name="Flecha arriba 18"/>
          <p:cNvSpPr/>
          <p:nvPr/>
        </p:nvSpPr>
        <p:spPr>
          <a:xfrm>
            <a:off x="7159683" y="2850622"/>
            <a:ext cx="360040" cy="369252"/>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20" name="CuadroTexto 19"/>
          <p:cNvSpPr txBox="1"/>
          <p:nvPr/>
        </p:nvSpPr>
        <p:spPr>
          <a:xfrm>
            <a:off x="6298430" y="3314580"/>
            <a:ext cx="2082545" cy="461665"/>
          </a:xfrm>
          <a:prstGeom prst="rect">
            <a:avLst/>
          </a:prstGeom>
          <a:noFill/>
        </p:spPr>
        <p:txBody>
          <a:bodyPr wrap="square" rtlCol="0">
            <a:spAutoFit/>
          </a:bodyPr>
          <a:lstStyle/>
          <a:p>
            <a:pPr algn="ctr"/>
            <a:r>
              <a:rPr lang="es-PE" sz="1200" dirty="0">
                <a:latin typeface="Calibri" charset="0"/>
                <a:ea typeface="Calibri" charset="0"/>
                <a:cs typeface="Calibri" charset="0"/>
              </a:rPr>
              <a:t>Antiguo concepto de calidad: </a:t>
            </a:r>
          </a:p>
          <a:p>
            <a:pPr algn="ctr"/>
            <a:r>
              <a:rPr lang="es-PE" sz="1200" dirty="0">
                <a:latin typeface="Calibri" charset="0"/>
                <a:ea typeface="Calibri" charset="0"/>
                <a:cs typeface="Calibri" charset="0"/>
              </a:rPr>
              <a:t>Controlar el producto</a:t>
            </a:r>
          </a:p>
        </p:txBody>
      </p:sp>
    </p:spTree>
    <p:extLst>
      <p:ext uri="{BB962C8B-B14F-4D97-AF65-F5344CB8AC3E}">
        <p14:creationId xmlns:p14="http://schemas.microsoft.com/office/powerpoint/2010/main" val="466893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4308"/>
            <a:ext cx="8163664" cy="246221"/>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endParaRPr lang="es-MX" altLang="es-PE" sz="1600" dirty="0">
              <a:latin typeface="Calibri" charset="0"/>
              <a:ea typeface="Calibri" charset="0"/>
              <a:cs typeface="Calibri" charset="0"/>
            </a:endParaRPr>
          </a:p>
        </p:txBody>
      </p:sp>
      <p:sp>
        <p:nvSpPr>
          <p:cNvPr id="5" name="Flecha derecha 4"/>
          <p:cNvSpPr/>
          <p:nvPr/>
        </p:nvSpPr>
        <p:spPr>
          <a:xfrm>
            <a:off x="3311534" y="1374368"/>
            <a:ext cx="2913927" cy="1391128"/>
          </a:xfrm>
          <a:prstGeom prst="rightArrow">
            <a:avLst>
              <a:gd name="adj1" fmla="val 75072"/>
              <a:gd name="adj2" fmla="val 49499"/>
            </a:avLst>
          </a:prstGeom>
          <a:solidFill>
            <a:srgbClr val="EAEAEA"/>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_tradnl" dirty="0">
              <a:latin typeface="Calibri" panose="020F0502020204030204" pitchFamily="34" charset="0"/>
            </a:endParaRPr>
          </a:p>
        </p:txBody>
      </p:sp>
      <p:sp>
        <p:nvSpPr>
          <p:cNvPr id="6" name="Rectángulo redondeado 5"/>
          <p:cNvSpPr/>
          <p:nvPr/>
        </p:nvSpPr>
        <p:spPr>
          <a:xfrm>
            <a:off x="1521574" y="1694073"/>
            <a:ext cx="1324266" cy="770378"/>
          </a:xfrm>
          <a:prstGeom prst="roundRect">
            <a:avLst>
              <a:gd name="adj" fmla="val 9066"/>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b="1">
                <a:latin typeface="Calibri" charset="0"/>
                <a:ea typeface="Calibri" charset="0"/>
                <a:cs typeface="Calibri" charset="0"/>
              </a:rPr>
              <a:t>Entradas</a:t>
            </a:r>
            <a:endParaRPr lang="es-ES_tradnl" sz="1600" b="1" dirty="0">
              <a:latin typeface="Calibri" charset="0"/>
              <a:ea typeface="Calibri" charset="0"/>
              <a:cs typeface="Calibri" charset="0"/>
            </a:endParaRPr>
          </a:p>
        </p:txBody>
      </p:sp>
      <p:sp>
        <p:nvSpPr>
          <p:cNvPr id="7" name="Rectángulo redondeado 6"/>
          <p:cNvSpPr/>
          <p:nvPr/>
        </p:nvSpPr>
        <p:spPr>
          <a:xfrm>
            <a:off x="3909531" y="1694073"/>
            <a:ext cx="1324266" cy="770378"/>
          </a:xfrm>
          <a:prstGeom prst="roundRect">
            <a:avLst>
              <a:gd name="adj" fmla="val 8481"/>
            </a:avLst>
          </a:prstGeom>
          <a:solidFill>
            <a:srgbClr val="675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latin typeface="Calibri" charset="0"/>
                <a:ea typeface="Calibri" charset="0"/>
                <a:cs typeface="Calibri" charset="0"/>
              </a:rPr>
              <a:t>Proceso</a:t>
            </a:r>
          </a:p>
        </p:txBody>
      </p:sp>
      <p:sp>
        <p:nvSpPr>
          <p:cNvPr id="8" name="Rectángulo redondeado 7"/>
          <p:cNvSpPr/>
          <p:nvPr/>
        </p:nvSpPr>
        <p:spPr>
          <a:xfrm>
            <a:off x="6677570" y="1694073"/>
            <a:ext cx="1324266" cy="770378"/>
          </a:xfrm>
          <a:prstGeom prst="roundRect">
            <a:avLst>
              <a:gd name="adj" fmla="val 9651"/>
            </a:avLst>
          </a:prstGeom>
          <a:solidFill>
            <a:srgbClr val="99C6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22326">
              <a:lnSpc>
                <a:spcPct val="90000"/>
              </a:lnSpc>
              <a:spcBef>
                <a:spcPct val="0"/>
              </a:spcBef>
              <a:spcAft>
                <a:spcPct val="35000"/>
              </a:spcAft>
            </a:pPr>
            <a:r>
              <a:rPr lang="es-PE" sz="1600" b="1" dirty="0">
                <a:solidFill>
                  <a:schemeClr val="bg1"/>
                </a:solidFill>
                <a:latin typeface="Calibri" charset="0"/>
                <a:ea typeface="Calibri" charset="0"/>
                <a:cs typeface="Calibri" charset="0"/>
              </a:rPr>
              <a:t>Salidas</a:t>
            </a:r>
          </a:p>
        </p:txBody>
      </p:sp>
      <p:sp>
        <p:nvSpPr>
          <p:cNvPr id="9" name="Flecha derecha 8"/>
          <p:cNvSpPr/>
          <p:nvPr/>
        </p:nvSpPr>
        <p:spPr>
          <a:xfrm>
            <a:off x="3105581" y="186923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421511" y="1859908"/>
            <a:ext cx="616236" cy="42004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1" name="CuadroTexto 10"/>
          <p:cNvSpPr txBox="1"/>
          <p:nvPr/>
        </p:nvSpPr>
        <p:spPr>
          <a:xfrm>
            <a:off x="3362920" y="3131516"/>
            <a:ext cx="2417487" cy="553998"/>
          </a:xfrm>
          <a:prstGeom prst="rect">
            <a:avLst/>
          </a:prstGeom>
          <a:noFill/>
        </p:spPr>
        <p:txBody>
          <a:bodyPr wrap="square" rtlCol="0">
            <a:spAutoFit/>
          </a:bodyPr>
          <a:lstStyle/>
          <a:p>
            <a:pPr algn="ctr"/>
            <a:r>
              <a:rPr lang="es-PE" sz="1500" dirty="0">
                <a:solidFill>
                  <a:srgbClr val="EE4639"/>
                </a:solidFill>
                <a:latin typeface="Calibri" charset="0"/>
                <a:ea typeface="Calibri" charset="0"/>
                <a:cs typeface="Calibri" charset="0"/>
              </a:rPr>
              <a:t>Nuevo concepto de calidad: </a:t>
            </a:r>
          </a:p>
          <a:p>
            <a:pPr algn="ctr"/>
            <a:r>
              <a:rPr lang="es-PE" sz="1500" dirty="0">
                <a:solidFill>
                  <a:srgbClr val="EE4639"/>
                </a:solidFill>
                <a:latin typeface="Calibri" charset="0"/>
                <a:ea typeface="Calibri" charset="0"/>
                <a:cs typeface="Calibri" charset="0"/>
              </a:rPr>
              <a:t>Controlar el proceso</a:t>
            </a:r>
          </a:p>
        </p:txBody>
      </p:sp>
      <p:sp>
        <p:nvSpPr>
          <p:cNvPr id="12" name="Flecha arriba 11"/>
          <p:cNvSpPr/>
          <p:nvPr/>
        </p:nvSpPr>
        <p:spPr>
          <a:xfrm>
            <a:off x="4391644" y="2580592"/>
            <a:ext cx="360040" cy="540060"/>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3" name="Flecha arriba 12"/>
          <p:cNvSpPr/>
          <p:nvPr/>
        </p:nvSpPr>
        <p:spPr>
          <a:xfrm>
            <a:off x="2003687" y="2868455"/>
            <a:ext cx="360040" cy="369252"/>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4" name="CuadroTexto 13"/>
          <p:cNvSpPr txBox="1"/>
          <p:nvPr/>
        </p:nvSpPr>
        <p:spPr>
          <a:xfrm>
            <a:off x="1373617" y="2531706"/>
            <a:ext cx="1620180" cy="323165"/>
          </a:xfrm>
          <a:prstGeom prst="rect">
            <a:avLst/>
          </a:prstGeom>
          <a:noFill/>
        </p:spPr>
        <p:txBody>
          <a:bodyPr wrap="square" rtlCol="0">
            <a:spAutoFit/>
          </a:bodyPr>
          <a:lstStyle/>
          <a:p>
            <a:r>
              <a:rPr lang="es-PE" sz="1500" dirty="0">
                <a:latin typeface="Calibri" panose="020F0502020204030204" pitchFamily="34" charset="0"/>
              </a:rPr>
              <a:t>X</a:t>
            </a:r>
            <a:r>
              <a:rPr lang="es-PE" sz="833" dirty="0">
                <a:latin typeface="Calibri" panose="020F0502020204030204" pitchFamily="34" charset="0"/>
              </a:rPr>
              <a:t>1</a:t>
            </a:r>
            <a:r>
              <a:rPr lang="es-PE" sz="1500" dirty="0">
                <a:latin typeface="Calibri" panose="020F0502020204030204" pitchFamily="34" charset="0"/>
              </a:rPr>
              <a:t>, X</a:t>
            </a:r>
            <a:r>
              <a:rPr lang="es-PE" sz="833" dirty="0">
                <a:latin typeface="Calibri" panose="020F0502020204030204" pitchFamily="34" charset="0"/>
              </a:rPr>
              <a:t>2</a:t>
            </a:r>
            <a:r>
              <a:rPr lang="es-PE" sz="1500" dirty="0">
                <a:latin typeface="Calibri" panose="020F0502020204030204" pitchFamily="34" charset="0"/>
              </a:rPr>
              <a:t>, X</a:t>
            </a:r>
            <a:r>
              <a:rPr lang="es-PE" sz="833" dirty="0">
                <a:latin typeface="Calibri" panose="020F0502020204030204" pitchFamily="34" charset="0"/>
              </a:rPr>
              <a:t>3</a:t>
            </a:r>
            <a:r>
              <a:rPr lang="es-PE" sz="1500" dirty="0">
                <a:latin typeface="Calibri" panose="020F0502020204030204" pitchFamily="34" charset="0"/>
              </a:rPr>
              <a:t>,….. </a:t>
            </a:r>
            <a:r>
              <a:rPr lang="es-PE" sz="1500" dirty="0" err="1">
                <a:latin typeface="Calibri" panose="020F0502020204030204" pitchFamily="34" charset="0"/>
              </a:rPr>
              <a:t>X</a:t>
            </a:r>
            <a:r>
              <a:rPr lang="es-PE" sz="833" dirty="0" err="1">
                <a:latin typeface="Calibri" panose="020F0502020204030204" pitchFamily="34" charset="0"/>
              </a:rPr>
              <a:t>n</a:t>
            </a:r>
            <a:endParaRPr lang="es-PE" sz="1500" dirty="0">
              <a:latin typeface="Calibri" panose="020F0502020204030204" pitchFamily="34" charset="0"/>
            </a:endParaRPr>
          </a:p>
        </p:txBody>
      </p:sp>
      <p:sp>
        <p:nvSpPr>
          <p:cNvPr id="15" name="Flecha arriba 14"/>
          <p:cNvSpPr/>
          <p:nvPr/>
        </p:nvSpPr>
        <p:spPr>
          <a:xfrm>
            <a:off x="7159683" y="2850622"/>
            <a:ext cx="360040" cy="369252"/>
          </a:xfrm>
          <a:prstGeom prst="up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6" name="CuadroTexto 15"/>
          <p:cNvSpPr txBox="1"/>
          <p:nvPr/>
        </p:nvSpPr>
        <p:spPr>
          <a:xfrm>
            <a:off x="7129680" y="2545290"/>
            <a:ext cx="420047" cy="323165"/>
          </a:xfrm>
          <a:prstGeom prst="rect">
            <a:avLst/>
          </a:prstGeom>
          <a:noFill/>
        </p:spPr>
        <p:txBody>
          <a:bodyPr wrap="square" rtlCol="0">
            <a:spAutoFit/>
          </a:bodyPr>
          <a:lstStyle/>
          <a:p>
            <a:pPr algn="ctr"/>
            <a:r>
              <a:rPr lang="es-PE" sz="1500" dirty="0">
                <a:latin typeface="Calibri" panose="020F0502020204030204" pitchFamily="34" charset="0"/>
              </a:rPr>
              <a:t>Y</a:t>
            </a:r>
          </a:p>
        </p:txBody>
      </p:sp>
      <p:sp>
        <p:nvSpPr>
          <p:cNvPr id="17" name="CuadroTexto 16"/>
          <p:cNvSpPr txBox="1"/>
          <p:nvPr/>
        </p:nvSpPr>
        <p:spPr>
          <a:xfrm>
            <a:off x="1237901" y="3408515"/>
            <a:ext cx="1891613" cy="461665"/>
          </a:xfrm>
          <a:prstGeom prst="rect">
            <a:avLst/>
          </a:prstGeom>
          <a:noFill/>
        </p:spPr>
        <p:txBody>
          <a:bodyPr wrap="square" rtlCol="0">
            <a:spAutoFit/>
          </a:bodyPr>
          <a:lstStyle/>
          <a:p>
            <a:pPr algn="ctr"/>
            <a:r>
              <a:rPr lang="es-PE" sz="1200" dirty="0">
                <a:latin typeface="Calibri" charset="0"/>
                <a:ea typeface="Calibri" charset="0"/>
                <a:cs typeface="Calibri" charset="0"/>
              </a:rPr>
              <a:t>¿Cómo? </a:t>
            </a:r>
          </a:p>
          <a:p>
            <a:pPr algn="ctr"/>
            <a:r>
              <a:rPr lang="es-PE" sz="1200" dirty="0">
                <a:latin typeface="Calibri" charset="0"/>
                <a:ea typeface="Calibri" charset="0"/>
                <a:cs typeface="Calibri" charset="0"/>
              </a:rPr>
              <a:t>Controlando todas las </a:t>
            </a:r>
            <a:r>
              <a:rPr lang="es-PE" sz="1200" dirty="0" err="1">
                <a:latin typeface="Calibri" charset="0"/>
                <a:ea typeface="Calibri" charset="0"/>
                <a:cs typeface="Calibri" charset="0"/>
              </a:rPr>
              <a:t>X´s</a:t>
            </a:r>
            <a:endParaRPr lang="es-PE" sz="1200" dirty="0">
              <a:latin typeface="Calibri" charset="0"/>
              <a:ea typeface="Calibri" charset="0"/>
              <a:cs typeface="Calibri" charset="0"/>
            </a:endParaRPr>
          </a:p>
        </p:txBody>
      </p:sp>
      <p:sp>
        <p:nvSpPr>
          <p:cNvPr id="18" name="CuadroTexto 17"/>
          <p:cNvSpPr txBox="1"/>
          <p:nvPr/>
        </p:nvSpPr>
        <p:spPr>
          <a:xfrm>
            <a:off x="6298430" y="3314580"/>
            <a:ext cx="2082545" cy="461665"/>
          </a:xfrm>
          <a:prstGeom prst="rect">
            <a:avLst/>
          </a:prstGeom>
          <a:noFill/>
        </p:spPr>
        <p:txBody>
          <a:bodyPr wrap="square" rtlCol="0">
            <a:spAutoFit/>
          </a:bodyPr>
          <a:lstStyle/>
          <a:p>
            <a:pPr algn="ctr"/>
            <a:r>
              <a:rPr lang="es-PE" sz="1200" dirty="0">
                <a:latin typeface="Calibri" charset="0"/>
                <a:ea typeface="Calibri" charset="0"/>
                <a:cs typeface="Calibri" charset="0"/>
              </a:rPr>
              <a:t>Antiguo concepto de calidad: </a:t>
            </a:r>
          </a:p>
          <a:p>
            <a:pPr algn="ctr"/>
            <a:r>
              <a:rPr lang="es-PE" sz="1200" dirty="0">
                <a:latin typeface="Calibri" charset="0"/>
                <a:ea typeface="Calibri" charset="0"/>
                <a:cs typeface="Calibri" charset="0"/>
              </a:rPr>
              <a:t>Controlar el producto</a:t>
            </a:r>
          </a:p>
        </p:txBody>
      </p:sp>
      <p:sp>
        <p:nvSpPr>
          <p:cNvPr id="19" name="CuadroTexto 18"/>
          <p:cNvSpPr txBox="1"/>
          <p:nvPr/>
        </p:nvSpPr>
        <p:spPr>
          <a:xfrm>
            <a:off x="3355252" y="3986775"/>
            <a:ext cx="2453148" cy="338554"/>
          </a:xfrm>
          <a:prstGeom prst="rect">
            <a:avLst/>
          </a:prstGeom>
          <a:ln w="19050">
            <a:solidFill>
              <a:srgbClr val="808799"/>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s-PE" sz="1600" dirty="0">
                <a:latin typeface="Calibri" charset="0"/>
                <a:ea typeface="Calibri" charset="0"/>
                <a:cs typeface="Calibri" charset="0"/>
              </a:rPr>
              <a:t>Y = f (X1, X2, X3,………, </a:t>
            </a:r>
            <a:r>
              <a:rPr lang="es-PE" sz="1600" dirty="0" err="1">
                <a:latin typeface="Calibri" charset="0"/>
                <a:ea typeface="Calibri" charset="0"/>
                <a:cs typeface="Calibri" charset="0"/>
              </a:rPr>
              <a:t>Xn</a:t>
            </a:r>
            <a:r>
              <a:rPr lang="es-PE" sz="1600" dirty="0">
                <a:latin typeface="Calibri" charset="0"/>
                <a:ea typeface="Calibri" charset="0"/>
                <a:cs typeface="Calibri" charset="0"/>
              </a:rPr>
              <a:t>)</a:t>
            </a:r>
          </a:p>
        </p:txBody>
      </p:sp>
      <p:sp>
        <p:nvSpPr>
          <p:cNvPr id="24" name="Explosión 2 23"/>
          <p:cNvSpPr/>
          <p:nvPr/>
        </p:nvSpPr>
        <p:spPr>
          <a:xfrm rot="991108">
            <a:off x="1084590" y="3793593"/>
            <a:ext cx="2322686" cy="1653005"/>
          </a:xfrm>
          <a:prstGeom prst="irregularSeal2">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ectángulo 24"/>
          <p:cNvSpPr/>
          <p:nvPr/>
        </p:nvSpPr>
        <p:spPr>
          <a:xfrm>
            <a:off x="1375080" y="4301839"/>
            <a:ext cx="1511016" cy="707886"/>
          </a:xfrm>
          <a:prstGeom prst="rect">
            <a:avLst/>
          </a:prstGeom>
        </p:spPr>
        <p:txBody>
          <a:bodyPr wrap="square">
            <a:spAutoFit/>
          </a:bodyPr>
          <a:lstStyle/>
          <a:p>
            <a:pPr algn="ctr"/>
            <a:r>
              <a:rPr lang="es-PE" sz="1000" b="1" dirty="0">
                <a:latin typeface="Calibri" panose="020F0502020204030204" pitchFamily="34" charset="0"/>
              </a:rPr>
              <a:t>Seis Sigma propone hacerlo solo sobre las estadísticamente significativas</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33262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echa derecha 8"/>
          <p:cNvSpPr/>
          <p:nvPr/>
        </p:nvSpPr>
        <p:spPr>
          <a:xfrm>
            <a:off x="2094987" y="2255222"/>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0" name="Flecha derecha 9"/>
          <p:cNvSpPr/>
          <p:nvPr/>
        </p:nvSpPr>
        <p:spPr>
          <a:xfrm>
            <a:off x="5085412" y="2255222"/>
            <a:ext cx="738039"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cxnSp>
        <p:nvCxnSpPr>
          <p:cNvPr id="11" name="Conector angular 10"/>
          <p:cNvCxnSpPr>
            <a:cxnSpLocks/>
          </p:cNvCxnSpPr>
          <p:nvPr/>
        </p:nvCxnSpPr>
        <p:spPr>
          <a:xfrm rot="5400000">
            <a:off x="4160880" y="755796"/>
            <a:ext cx="854773" cy="4896385"/>
          </a:xfrm>
          <a:prstGeom prst="bentConnector3">
            <a:avLst>
              <a:gd name="adj1" fmla="val 50000"/>
            </a:avLst>
          </a:prstGeom>
          <a:ln w="38100">
            <a:solidFill>
              <a:srgbClr val="0097A7"/>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4156117" y="4350994"/>
            <a:ext cx="1260140" cy="323165"/>
          </a:xfrm>
          <a:prstGeom prst="rect">
            <a:avLst/>
          </a:prstGeom>
          <a:noFill/>
        </p:spPr>
        <p:txBody>
          <a:bodyPr wrap="square" rtlCol="0">
            <a:spAutoFit/>
          </a:bodyPr>
          <a:lstStyle/>
          <a:p>
            <a:pPr algn="ctr"/>
            <a:r>
              <a:rPr lang="es-PE" sz="1500" b="1" dirty="0">
                <a:latin typeface="Calibri" charset="0"/>
                <a:ea typeface="Calibri" charset="0"/>
                <a:cs typeface="Calibri" charset="0"/>
              </a:rPr>
              <a:t>Productos</a:t>
            </a:r>
          </a:p>
        </p:txBody>
      </p:sp>
      <p:sp>
        <p:nvSpPr>
          <p:cNvPr id="14" name="Rectángulo redondeado 13"/>
          <p:cNvSpPr/>
          <p:nvPr/>
        </p:nvSpPr>
        <p:spPr>
          <a:xfrm>
            <a:off x="5803936" y="3416239"/>
            <a:ext cx="2465042" cy="410547"/>
          </a:xfrm>
          <a:prstGeom prst="roundRect">
            <a:avLst>
              <a:gd name="adj" fmla="val 14095"/>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500" dirty="0">
                <a:latin typeface="Calibri" charset="0"/>
                <a:ea typeface="Calibri" charset="0"/>
                <a:cs typeface="Calibri" charset="0"/>
              </a:rPr>
              <a:t>Acta de constitución  del proyecto</a:t>
            </a:r>
          </a:p>
        </p:txBody>
      </p:sp>
      <p:sp>
        <p:nvSpPr>
          <p:cNvPr id="15" name="Rectángulo redondeado 14"/>
          <p:cNvSpPr/>
          <p:nvPr/>
        </p:nvSpPr>
        <p:spPr>
          <a:xfrm>
            <a:off x="5803936" y="3963920"/>
            <a:ext cx="2465042" cy="410547"/>
          </a:xfrm>
          <a:prstGeom prst="roundRect">
            <a:avLst>
              <a:gd name="adj" fmla="val 14095"/>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500" dirty="0">
                <a:latin typeface="Calibri" charset="0"/>
                <a:ea typeface="Calibri" charset="0"/>
                <a:cs typeface="Calibri" charset="0"/>
              </a:rPr>
              <a:t>VOC y </a:t>
            </a:r>
            <a:r>
              <a:rPr lang="es-PE" sz="1500" dirty="0" err="1">
                <a:latin typeface="Calibri" charset="0"/>
                <a:ea typeface="Calibri" charset="0"/>
                <a:cs typeface="Calibri" charset="0"/>
              </a:rPr>
              <a:t>CTQs</a:t>
            </a:r>
            <a:endParaRPr lang="es-PE" sz="1500" dirty="0">
              <a:latin typeface="Calibri" charset="0"/>
              <a:ea typeface="Calibri" charset="0"/>
              <a:cs typeface="Calibri" charset="0"/>
            </a:endParaRPr>
          </a:p>
        </p:txBody>
      </p:sp>
      <p:sp>
        <p:nvSpPr>
          <p:cNvPr id="16" name="Rectángulo redondeado 15"/>
          <p:cNvSpPr/>
          <p:nvPr/>
        </p:nvSpPr>
        <p:spPr>
          <a:xfrm>
            <a:off x="5803936" y="4496546"/>
            <a:ext cx="2465042" cy="410547"/>
          </a:xfrm>
          <a:prstGeom prst="roundRect">
            <a:avLst>
              <a:gd name="adj" fmla="val 14095"/>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500" dirty="0">
                <a:latin typeface="Calibri" charset="0"/>
                <a:ea typeface="Calibri" charset="0"/>
                <a:cs typeface="Calibri" charset="0"/>
              </a:rPr>
              <a:t>SIPOC</a:t>
            </a:r>
          </a:p>
        </p:txBody>
      </p:sp>
      <p:sp>
        <p:nvSpPr>
          <p:cNvPr id="17" name="Flecha derecha 16"/>
          <p:cNvSpPr/>
          <p:nvPr/>
        </p:nvSpPr>
        <p:spPr>
          <a:xfrm>
            <a:off x="4276131" y="4027825"/>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19" name="Diagrama 18"/>
          <p:cNvGraphicFramePr/>
          <p:nvPr>
            <p:extLst>
              <p:ext uri="{D42A27DB-BD31-4B8C-83A1-F6EECF244321}">
                <p14:modId xmlns:p14="http://schemas.microsoft.com/office/powerpoint/2010/main" val="1855960628"/>
              </p:ext>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5" name="Agrupar 64"/>
          <p:cNvGrpSpPr/>
          <p:nvPr/>
        </p:nvGrpSpPr>
        <p:grpSpPr>
          <a:xfrm>
            <a:off x="3302088" y="2089108"/>
            <a:ext cx="1542889" cy="709898"/>
            <a:chOff x="1084102" y="2025089"/>
            <a:chExt cx="1154297" cy="531103"/>
          </a:xfrm>
        </p:grpSpPr>
        <p:sp>
          <p:nvSpPr>
            <p:cNvPr id="24" name="Rectángulo 23"/>
            <p:cNvSpPr/>
            <p:nvPr/>
          </p:nvSpPr>
          <p:spPr>
            <a:xfrm>
              <a:off x="1968524" y="2400580"/>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ectángulo 24"/>
            <p:cNvSpPr/>
            <p:nvPr/>
          </p:nvSpPr>
          <p:spPr>
            <a:xfrm>
              <a:off x="1968524" y="2492773"/>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Rectángulo 26"/>
            <p:cNvSpPr/>
            <p:nvPr/>
          </p:nvSpPr>
          <p:spPr>
            <a:xfrm>
              <a:off x="1968524" y="2210731"/>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Rectángulo 27"/>
            <p:cNvSpPr/>
            <p:nvPr/>
          </p:nvSpPr>
          <p:spPr>
            <a:xfrm>
              <a:off x="1968524" y="2302924"/>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ángulo 29"/>
            <p:cNvSpPr/>
            <p:nvPr/>
          </p:nvSpPr>
          <p:spPr>
            <a:xfrm>
              <a:off x="1968524" y="2025089"/>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Rectángulo 30"/>
            <p:cNvSpPr/>
            <p:nvPr/>
          </p:nvSpPr>
          <p:spPr>
            <a:xfrm>
              <a:off x="1968524" y="2117282"/>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1084102" y="2251028"/>
              <a:ext cx="213525" cy="60773"/>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2" name="Conector angular 11"/>
            <p:cNvCxnSpPr>
              <a:stCxn id="29" idx="1"/>
              <a:endCxn id="23" idx="1"/>
            </p:cNvCxnSpPr>
            <p:nvPr/>
          </p:nvCxnSpPr>
          <p:spPr>
            <a:xfrm rot="10800000" flipV="1">
              <a:off x="1502498" y="2097095"/>
              <a:ext cx="12700" cy="375491"/>
            </a:xfrm>
            <a:prstGeom prst="bentConnector3">
              <a:avLst>
                <a:gd name="adj1" fmla="val 1025000"/>
              </a:avLst>
            </a:prstGeom>
            <a:ln w="6350">
              <a:solidFill>
                <a:srgbClr val="80879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24" idx="1"/>
              <a:endCxn id="25" idx="1"/>
            </p:cNvCxnSpPr>
            <p:nvPr/>
          </p:nvCxnSpPr>
          <p:spPr>
            <a:xfrm rot="10800000" flipV="1">
              <a:off x="1968524" y="2432289"/>
              <a:ext cx="12700" cy="92193"/>
            </a:xfrm>
            <a:prstGeom prst="bentConnector3">
              <a:avLst>
                <a:gd name="adj1" fmla="val 975000"/>
              </a:avLst>
            </a:prstGeom>
            <a:ln w="6350">
              <a:solidFill>
                <a:srgbClr val="80879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r 40"/>
            <p:cNvCxnSpPr/>
            <p:nvPr/>
          </p:nvCxnSpPr>
          <p:spPr>
            <a:xfrm rot="10800000" flipV="1">
              <a:off x="1968524" y="2233372"/>
              <a:ext cx="12700" cy="92193"/>
            </a:xfrm>
            <a:prstGeom prst="bentConnector3">
              <a:avLst>
                <a:gd name="adj1" fmla="val 975000"/>
              </a:avLst>
            </a:prstGeom>
            <a:ln w="6350">
              <a:solidFill>
                <a:srgbClr val="80879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angular 41"/>
            <p:cNvCxnSpPr/>
            <p:nvPr/>
          </p:nvCxnSpPr>
          <p:spPr>
            <a:xfrm rot="10800000" flipV="1">
              <a:off x="1968524" y="2055466"/>
              <a:ext cx="12700" cy="92193"/>
            </a:xfrm>
            <a:prstGeom prst="bentConnector3">
              <a:avLst>
                <a:gd name="adj1" fmla="val 975000"/>
              </a:avLst>
            </a:prstGeom>
            <a:ln w="6350">
              <a:solidFill>
                <a:srgbClr val="80879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43"/>
            <p:cNvCxnSpPr>
              <a:stCxn id="29" idx="3"/>
            </p:cNvCxnSpPr>
            <p:nvPr/>
          </p:nvCxnSpPr>
          <p:spPr>
            <a:xfrm flipV="1">
              <a:off x="1772373" y="2097095"/>
              <a:ext cx="88177" cy="1"/>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1772373" y="2290356"/>
              <a:ext cx="88177" cy="1"/>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V="1">
              <a:off x="1772373" y="2474653"/>
              <a:ext cx="88177" cy="1"/>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1502498" y="2440877"/>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p:cNvSpPr/>
            <p:nvPr/>
          </p:nvSpPr>
          <p:spPr>
            <a:xfrm>
              <a:off x="1502498" y="2251028"/>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Rectángulo 28"/>
            <p:cNvSpPr/>
            <p:nvPr/>
          </p:nvSpPr>
          <p:spPr>
            <a:xfrm>
              <a:off x="1502498" y="2065386"/>
              <a:ext cx="269875" cy="63419"/>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7" name="Conector recto 46"/>
            <p:cNvCxnSpPr/>
            <p:nvPr/>
          </p:nvCxnSpPr>
          <p:spPr>
            <a:xfrm flipV="1">
              <a:off x="1768695" y="2118048"/>
              <a:ext cx="88177" cy="1"/>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32" idx="3"/>
              <a:endCxn id="26" idx="1"/>
            </p:cNvCxnSpPr>
            <p:nvPr/>
          </p:nvCxnSpPr>
          <p:spPr>
            <a:xfrm>
              <a:off x="1297627" y="2281415"/>
              <a:ext cx="204871" cy="1323"/>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CuadroTexto 51"/>
          <p:cNvSpPr txBox="1"/>
          <p:nvPr/>
        </p:nvSpPr>
        <p:spPr>
          <a:xfrm>
            <a:off x="3915030" y="1841630"/>
            <a:ext cx="280747" cy="161583"/>
          </a:xfrm>
          <a:prstGeom prst="rect">
            <a:avLst/>
          </a:prstGeom>
          <a:noFill/>
        </p:spPr>
        <p:txBody>
          <a:bodyPr wrap="square" lIns="0" tIns="0" rIns="0" bIns="0" rtlCol="0">
            <a:spAutoFit/>
          </a:bodyPr>
          <a:lstStyle/>
          <a:p>
            <a:r>
              <a:rPr lang="es-ES_tradnl" sz="1050" b="1" dirty="0">
                <a:latin typeface="Calibri" charset="0"/>
                <a:ea typeface="Calibri" charset="0"/>
                <a:cs typeface="Calibri" charset="0"/>
              </a:rPr>
              <a:t>VOC</a:t>
            </a:r>
          </a:p>
        </p:txBody>
      </p:sp>
      <p:sp>
        <p:nvSpPr>
          <p:cNvPr id="56" name="CuadroTexto 55"/>
          <p:cNvSpPr txBox="1"/>
          <p:nvPr/>
        </p:nvSpPr>
        <p:spPr>
          <a:xfrm>
            <a:off x="1222738" y="3664291"/>
            <a:ext cx="1854313" cy="323165"/>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Mapa de Proceso de </a:t>
            </a:r>
            <a:r>
              <a:rPr lang="es-ES_tradnl" sz="1050" b="1">
                <a:latin typeface="Calibri" charset="0"/>
                <a:ea typeface="Calibri" charset="0"/>
                <a:cs typeface="Calibri" charset="0"/>
              </a:rPr>
              <a:t>Alto Nivel (SIPOC)</a:t>
            </a:r>
            <a:endParaRPr lang="es-ES_tradnl" sz="1050" b="1" dirty="0">
              <a:latin typeface="Calibri" charset="0"/>
              <a:ea typeface="Calibri" charset="0"/>
              <a:cs typeface="Calibri" charset="0"/>
            </a:endParaRPr>
          </a:p>
        </p:txBody>
      </p:sp>
      <p:grpSp>
        <p:nvGrpSpPr>
          <p:cNvPr id="106" name="Agrupar 105"/>
          <p:cNvGrpSpPr/>
          <p:nvPr/>
        </p:nvGrpSpPr>
        <p:grpSpPr>
          <a:xfrm>
            <a:off x="911828" y="3981154"/>
            <a:ext cx="2370428" cy="1122282"/>
            <a:chOff x="1093281" y="4048239"/>
            <a:chExt cx="2001338" cy="947536"/>
          </a:xfrm>
        </p:grpSpPr>
        <p:sp>
          <p:nvSpPr>
            <p:cNvPr id="58" name="Rectángulo 57"/>
            <p:cNvSpPr/>
            <p:nvPr/>
          </p:nvSpPr>
          <p:spPr>
            <a:xfrm>
              <a:off x="1451147" y="4178558"/>
              <a:ext cx="306501" cy="125675"/>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b="1" dirty="0">
                  <a:solidFill>
                    <a:schemeClr val="tx1"/>
                  </a:solidFill>
                  <a:latin typeface="Calibri" charset="0"/>
                  <a:ea typeface="Calibri" charset="0"/>
                  <a:cs typeface="Calibri" charset="0"/>
                </a:rPr>
                <a:t>Inputs</a:t>
              </a:r>
              <a:endParaRPr lang="es-ES_tradnl" sz="2000" b="1" dirty="0">
                <a:solidFill>
                  <a:schemeClr val="tx1"/>
                </a:solidFill>
                <a:latin typeface="Calibri" charset="0"/>
                <a:ea typeface="Calibri" charset="0"/>
                <a:cs typeface="Calibri" charset="0"/>
              </a:endParaRPr>
            </a:p>
          </p:txBody>
        </p:sp>
        <p:sp>
          <p:nvSpPr>
            <p:cNvPr id="59" name="Rectángulo 58"/>
            <p:cNvSpPr/>
            <p:nvPr/>
          </p:nvSpPr>
          <p:spPr>
            <a:xfrm>
              <a:off x="1952042" y="4176608"/>
              <a:ext cx="306501" cy="125675"/>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b="1">
                  <a:solidFill>
                    <a:schemeClr val="tx1"/>
                  </a:solidFill>
                  <a:latin typeface="Calibri" charset="0"/>
                  <a:ea typeface="Calibri" charset="0"/>
                  <a:cs typeface="Calibri" charset="0"/>
                </a:rPr>
                <a:t>Process</a:t>
              </a:r>
              <a:endParaRPr lang="es-ES_tradnl" sz="2000" b="1" dirty="0">
                <a:solidFill>
                  <a:schemeClr val="tx1"/>
                </a:solidFill>
                <a:latin typeface="Calibri" charset="0"/>
                <a:ea typeface="Calibri" charset="0"/>
                <a:cs typeface="Calibri" charset="0"/>
              </a:endParaRPr>
            </a:p>
          </p:txBody>
        </p:sp>
        <p:sp>
          <p:nvSpPr>
            <p:cNvPr id="61" name="Rectángulo 60"/>
            <p:cNvSpPr/>
            <p:nvPr/>
          </p:nvSpPr>
          <p:spPr>
            <a:xfrm>
              <a:off x="1952042" y="4359944"/>
              <a:ext cx="306501" cy="114556"/>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ES_tradnl" sz="2000" b="1" dirty="0">
                <a:solidFill>
                  <a:schemeClr val="tx1"/>
                </a:solidFill>
                <a:latin typeface="Calibri" charset="0"/>
                <a:ea typeface="Calibri" charset="0"/>
                <a:cs typeface="Calibri" charset="0"/>
              </a:endParaRPr>
            </a:p>
          </p:txBody>
        </p:sp>
        <p:sp>
          <p:nvSpPr>
            <p:cNvPr id="62" name="Rectángulo 61"/>
            <p:cNvSpPr/>
            <p:nvPr/>
          </p:nvSpPr>
          <p:spPr>
            <a:xfrm>
              <a:off x="1952042" y="4531579"/>
              <a:ext cx="306501" cy="114556"/>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ES_tradnl" sz="2000" b="1" dirty="0">
                <a:solidFill>
                  <a:schemeClr val="tx1"/>
                </a:solidFill>
                <a:latin typeface="Calibri" charset="0"/>
                <a:ea typeface="Calibri" charset="0"/>
                <a:cs typeface="Calibri" charset="0"/>
              </a:endParaRPr>
            </a:p>
          </p:txBody>
        </p:sp>
        <p:sp>
          <p:nvSpPr>
            <p:cNvPr id="63" name="Rectángulo 62"/>
            <p:cNvSpPr/>
            <p:nvPr/>
          </p:nvSpPr>
          <p:spPr>
            <a:xfrm>
              <a:off x="1952042" y="4706399"/>
              <a:ext cx="306501" cy="114556"/>
            </a:xfrm>
            <a:prstGeom prst="rect">
              <a:avLst/>
            </a:prstGeom>
            <a:solidFill>
              <a:srgbClr val="00B1C3"/>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ES_tradnl" sz="2000" b="1" dirty="0">
                <a:solidFill>
                  <a:schemeClr val="tx1"/>
                </a:solidFill>
                <a:latin typeface="Calibri" charset="0"/>
                <a:ea typeface="Calibri" charset="0"/>
                <a:cs typeface="Calibri" charset="0"/>
              </a:endParaRPr>
            </a:p>
          </p:txBody>
        </p:sp>
        <p:sp>
          <p:nvSpPr>
            <p:cNvPr id="64" name="Rectángulo 63"/>
            <p:cNvSpPr/>
            <p:nvPr/>
          </p:nvSpPr>
          <p:spPr>
            <a:xfrm>
              <a:off x="1952042" y="4881219"/>
              <a:ext cx="306501" cy="114556"/>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ES_tradnl" sz="2000" b="1" dirty="0">
                <a:solidFill>
                  <a:schemeClr val="tx1"/>
                </a:solidFill>
                <a:latin typeface="Calibri" charset="0"/>
                <a:ea typeface="Calibri" charset="0"/>
                <a:cs typeface="Calibri" charset="0"/>
              </a:endParaRPr>
            </a:p>
          </p:txBody>
        </p:sp>
        <p:cxnSp>
          <p:nvCxnSpPr>
            <p:cNvPr id="67" name="Conector recto de flecha 66"/>
            <p:cNvCxnSpPr>
              <a:stCxn id="58" idx="3"/>
              <a:endCxn id="59" idx="1"/>
            </p:cNvCxnSpPr>
            <p:nvPr/>
          </p:nvCxnSpPr>
          <p:spPr>
            <a:xfrm flipV="1">
              <a:off x="1757648" y="4239446"/>
              <a:ext cx="194394" cy="1950"/>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a:stCxn id="59" idx="3"/>
            </p:cNvCxnSpPr>
            <p:nvPr/>
          </p:nvCxnSpPr>
          <p:spPr>
            <a:xfrm>
              <a:off x="2258543" y="4239446"/>
              <a:ext cx="194394" cy="0"/>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a:stCxn id="61" idx="2"/>
              <a:endCxn id="62" idx="0"/>
            </p:cNvCxnSpPr>
            <p:nvPr/>
          </p:nvCxnSpPr>
          <p:spPr>
            <a:xfrm>
              <a:off x="2105293" y="4474500"/>
              <a:ext cx="0" cy="57079"/>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p:nvPr/>
          </p:nvCxnSpPr>
          <p:spPr>
            <a:xfrm>
              <a:off x="2105293" y="4646135"/>
              <a:ext cx="0" cy="57079"/>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a:off x="2105293" y="4824140"/>
              <a:ext cx="0" cy="57079"/>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7" name="CuadroTexto 76"/>
            <p:cNvSpPr txBox="1"/>
            <p:nvPr/>
          </p:nvSpPr>
          <p:spPr>
            <a:xfrm rot="16200000">
              <a:off x="2835322" y="4215203"/>
              <a:ext cx="426262" cy="92333"/>
            </a:xfrm>
            <a:prstGeom prst="rect">
              <a:avLst/>
            </a:prstGeom>
            <a:noFill/>
          </p:spPr>
          <p:txBody>
            <a:bodyPr wrap="square" lIns="0" tIns="0" rIns="0" bIns="0" rtlCol="0">
              <a:spAutoFit/>
            </a:bodyPr>
            <a:lstStyle/>
            <a:p>
              <a:pPr algn="ctr"/>
              <a:r>
                <a:rPr lang="en-US" sz="600" b="1" dirty="0">
                  <a:latin typeface="Calibri" charset="0"/>
                  <a:ea typeface="Calibri" charset="0"/>
                  <a:cs typeface="Calibri" charset="0"/>
                </a:rPr>
                <a:t>Customer</a:t>
              </a:r>
            </a:p>
          </p:txBody>
        </p:sp>
        <p:sp>
          <p:nvSpPr>
            <p:cNvPr id="78" name="CuadroTexto 77"/>
            <p:cNvSpPr txBox="1"/>
            <p:nvPr/>
          </p:nvSpPr>
          <p:spPr>
            <a:xfrm rot="16200000">
              <a:off x="926317" y="4219470"/>
              <a:ext cx="426262" cy="92333"/>
            </a:xfrm>
            <a:prstGeom prst="rect">
              <a:avLst/>
            </a:prstGeom>
            <a:noFill/>
          </p:spPr>
          <p:txBody>
            <a:bodyPr wrap="square" lIns="0" tIns="0" rIns="0" bIns="0" rtlCol="0">
              <a:spAutoFit/>
            </a:bodyPr>
            <a:lstStyle/>
            <a:p>
              <a:pPr algn="ctr"/>
              <a:r>
                <a:rPr lang="en-US" sz="600" b="1">
                  <a:latin typeface="Calibri" charset="0"/>
                  <a:ea typeface="Calibri" charset="0"/>
                  <a:cs typeface="Calibri" charset="0"/>
                </a:rPr>
                <a:t>Supplier</a:t>
              </a:r>
              <a:endParaRPr lang="en-US" sz="600" b="1" dirty="0">
                <a:latin typeface="Calibri" charset="0"/>
                <a:ea typeface="Calibri" charset="0"/>
                <a:cs typeface="Calibri" charset="0"/>
              </a:endParaRPr>
            </a:p>
          </p:txBody>
        </p:sp>
        <p:cxnSp>
          <p:nvCxnSpPr>
            <p:cNvPr id="79" name="Conector recto de flecha 78"/>
            <p:cNvCxnSpPr/>
            <p:nvPr/>
          </p:nvCxnSpPr>
          <p:spPr>
            <a:xfrm>
              <a:off x="1216534" y="4153856"/>
              <a:ext cx="229963" cy="45503"/>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a:endCxn id="58" idx="1"/>
            </p:cNvCxnSpPr>
            <p:nvPr/>
          </p:nvCxnSpPr>
          <p:spPr>
            <a:xfrm flipV="1">
              <a:off x="1216534" y="4241396"/>
              <a:ext cx="234613" cy="5133"/>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p:cNvCxnSpPr/>
            <p:nvPr/>
          </p:nvCxnSpPr>
          <p:spPr>
            <a:xfrm flipV="1">
              <a:off x="1216534" y="4268866"/>
              <a:ext cx="234613" cy="55341"/>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p:cNvCxnSpPr/>
            <p:nvPr/>
          </p:nvCxnSpPr>
          <p:spPr>
            <a:xfrm flipV="1">
              <a:off x="1224617" y="4313699"/>
              <a:ext cx="219663" cy="93917"/>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p:cNvCxnSpPr/>
            <p:nvPr/>
          </p:nvCxnSpPr>
          <p:spPr>
            <a:xfrm flipV="1">
              <a:off x="2759438" y="4134166"/>
              <a:ext cx="236760" cy="81378"/>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p:cNvCxnSpPr/>
            <p:nvPr/>
          </p:nvCxnSpPr>
          <p:spPr>
            <a:xfrm flipV="1">
              <a:off x="2766235" y="4220767"/>
              <a:ext cx="234613" cy="5133"/>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p:cNvCxnSpPr/>
            <p:nvPr/>
          </p:nvCxnSpPr>
          <p:spPr>
            <a:xfrm flipV="1">
              <a:off x="2762298" y="4271684"/>
              <a:ext cx="239989" cy="28291"/>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p:cNvCxnSpPr/>
            <p:nvPr/>
          </p:nvCxnSpPr>
          <p:spPr>
            <a:xfrm>
              <a:off x="2744173" y="4299935"/>
              <a:ext cx="209659" cy="71855"/>
            </a:xfrm>
            <a:prstGeom prst="straightConnector1">
              <a:avLst/>
            </a:prstGeom>
            <a:ln w="63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60" name="Rectángulo 59"/>
            <p:cNvSpPr/>
            <p:nvPr/>
          </p:nvSpPr>
          <p:spPr>
            <a:xfrm>
              <a:off x="2452937" y="4176608"/>
              <a:ext cx="306501" cy="125675"/>
            </a:xfrm>
            <a:prstGeom prst="rect">
              <a:avLst/>
            </a:prstGeom>
            <a:solidFill>
              <a:srgbClr val="FFEDBF"/>
            </a:solidFill>
            <a:ln w="9525">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500" b="1">
                  <a:solidFill>
                    <a:schemeClr val="tx1"/>
                  </a:solidFill>
                  <a:latin typeface="Calibri" charset="0"/>
                  <a:ea typeface="Calibri" charset="0"/>
                  <a:cs typeface="Calibri" charset="0"/>
                </a:rPr>
                <a:t>Outputs</a:t>
              </a:r>
              <a:endParaRPr lang="es-ES_tradnl" sz="2000" b="1" dirty="0">
                <a:solidFill>
                  <a:schemeClr val="tx1"/>
                </a:solidFill>
                <a:latin typeface="Calibri" charset="0"/>
                <a:ea typeface="Calibri" charset="0"/>
                <a:cs typeface="Calibri" charset="0"/>
              </a:endParaRPr>
            </a:p>
          </p:txBody>
        </p:sp>
      </p:grpSp>
      <p:pic>
        <p:nvPicPr>
          <p:cNvPr id="66" name="Imagen 65">
            <a:extLst>
              <a:ext uri="{FF2B5EF4-FFF2-40B4-BE49-F238E27FC236}">
                <a16:creationId xmlns:a16="http://schemas.microsoft.com/office/drawing/2014/main" id="{E618609C-B614-4C7E-8084-DDEB729B4FD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693" t="33000" r="15714" b="27674"/>
          <a:stretch/>
        </p:blipFill>
        <p:spPr>
          <a:xfrm>
            <a:off x="374128" y="2313205"/>
            <a:ext cx="1222310" cy="635905"/>
          </a:xfrm>
          <a:prstGeom prst="rect">
            <a:avLst/>
          </a:prstGeom>
        </p:spPr>
      </p:pic>
      <p:sp>
        <p:nvSpPr>
          <p:cNvPr id="68" name="CuadroTexto 67">
            <a:extLst>
              <a:ext uri="{FF2B5EF4-FFF2-40B4-BE49-F238E27FC236}">
                <a16:creationId xmlns:a16="http://schemas.microsoft.com/office/drawing/2014/main" id="{0F5636C9-3591-4F78-A016-794B4A03816F}"/>
              </a:ext>
            </a:extLst>
          </p:cNvPr>
          <p:cNvSpPr txBox="1"/>
          <p:nvPr/>
        </p:nvSpPr>
        <p:spPr>
          <a:xfrm>
            <a:off x="390303" y="1932646"/>
            <a:ext cx="1710284" cy="274760"/>
          </a:xfrm>
          <a:prstGeom prst="rect">
            <a:avLst/>
          </a:prstGeom>
        </p:spPr>
        <p:txBody>
          <a:bodyPr wrap="square" lIns="91425" tIns="91425" rIns="91425" bIns="91425" rtlCol="0" anchor="ctr" anchorCtr="0">
            <a:noAutofit/>
          </a:bodyPr>
          <a:lstStyle/>
          <a:p>
            <a:pPr marL="174625" indent="-174625" algn="ctr">
              <a:spcBef>
                <a:spcPts val="0"/>
              </a:spcBef>
              <a:buSzPct val="100000"/>
            </a:pPr>
            <a:r>
              <a:rPr lang="es-ES_tradnl" sz="1400" b="1" dirty="0">
                <a:latin typeface="Calibri" charset="0"/>
                <a:ea typeface="Calibri" charset="0"/>
                <a:cs typeface="Calibri" charset="0"/>
              </a:rPr>
              <a:t>Acta de constitución del proyecto</a:t>
            </a:r>
          </a:p>
        </p:txBody>
      </p:sp>
      <p:pic>
        <p:nvPicPr>
          <p:cNvPr id="2" name="Imagen 1">
            <a:extLst>
              <a:ext uri="{FF2B5EF4-FFF2-40B4-BE49-F238E27FC236}">
                <a16:creationId xmlns:a16="http://schemas.microsoft.com/office/drawing/2014/main" id="{BD15CF08-C013-4870-8980-6ECCC99CBE48}"/>
              </a:ext>
            </a:extLst>
          </p:cNvPr>
          <p:cNvPicPr>
            <a:picLocks noChangeAspect="1"/>
          </p:cNvPicPr>
          <p:nvPr/>
        </p:nvPicPr>
        <p:blipFill>
          <a:blip r:embed="rId9"/>
          <a:stretch>
            <a:fillRect/>
          </a:stretch>
        </p:blipFill>
        <p:spPr>
          <a:xfrm>
            <a:off x="6006990" y="1807250"/>
            <a:ext cx="2868039" cy="1035598"/>
          </a:xfrm>
          <a:prstGeom prst="rect">
            <a:avLst/>
          </a:prstGeom>
        </p:spPr>
      </p:pic>
    </p:spTree>
    <p:extLst>
      <p:ext uri="{BB962C8B-B14F-4D97-AF65-F5344CB8AC3E}">
        <p14:creationId xmlns:p14="http://schemas.microsoft.com/office/powerpoint/2010/main" val="134643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19" name="Diagrama 18"/>
          <p:cNvGraphicFramePr/>
          <p:nvPr>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ángulo 2">
            <a:extLst>
              <a:ext uri="{FF2B5EF4-FFF2-40B4-BE49-F238E27FC236}">
                <a16:creationId xmlns:a16="http://schemas.microsoft.com/office/drawing/2014/main" id="{55A59F29-27B3-493F-B988-2A894EA92839}"/>
              </a:ext>
            </a:extLst>
          </p:cNvPr>
          <p:cNvSpPr/>
          <p:nvPr/>
        </p:nvSpPr>
        <p:spPr>
          <a:xfrm>
            <a:off x="680882" y="1997271"/>
            <a:ext cx="7782236" cy="2462213"/>
          </a:xfrm>
          <a:prstGeom prst="rect">
            <a:avLst/>
          </a:prstGeom>
        </p:spPr>
        <p:txBody>
          <a:bodyPr wrap="square">
            <a:spAutoFit/>
          </a:bodyPr>
          <a:lstStyle/>
          <a:p>
            <a:pPr marL="171450" indent="-171450" algn="just" fontAlgn="auto">
              <a:spcBef>
                <a:spcPts val="0"/>
              </a:spcBef>
              <a:spcAft>
                <a:spcPts val="0"/>
              </a:spcAft>
              <a:buFont typeface="Arial" panose="020B0604020202020204" pitchFamily="34" charset="0"/>
              <a:buChar char="•"/>
              <a:defRPr/>
            </a:pPr>
            <a:r>
              <a:rPr lang="es-ES" sz="1400" b="1" dirty="0">
                <a:solidFill>
                  <a:srgbClr val="00B1C3"/>
                </a:solidFill>
                <a:latin typeface="Calibri" panose="020F0502020204030204" pitchFamily="34" charset="0"/>
                <a:cs typeface="Calibri" panose="020F0502020204030204" pitchFamily="34" charset="0"/>
              </a:rPr>
              <a:t>El propósito de la fase Definir es: </a:t>
            </a:r>
            <a:r>
              <a:rPr lang="es-ES" sz="1400" dirty="0">
                <a:latin typeface="Calibri" panose="020F0502020204030204" pitchFamily="34" charset="0"/>
                <a:cs typeface="Calibri" panose="020F0502020204030204" pitchFamily="34" charset="0"/>
              </a:rPr>
              <a:t>definir de forma clara el problema.</a:t>
            </a:r>
          </a:p>
          <a:p>
            <a:pPr marL="17145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En base al problema que se debe resolver, </a:t>
            </a:r>
            <a:r>
              <a:rPr lang="es-ES" sz="1400" b="1" dirty="0">
                <a:solidFill>
                  <a:srgbClr val="00B1C3"/>
                </a:solidFill>
                <a:latin typeface="Calibri" panose="020F0502020204030204" pitchFamily="34" charset="0"/>
                <a:cs typeface="Calibri" panose="020F0502020204030204" pitchFamily="34" charset="0"/>
              </a:rPr>
              <a:t>se define el alcance del proyecto</a:t>
            </a:r>
            <a:r>
              <a:rPr lang="es-ES" sz="1400" dirty="0">
                <a:latin typeface="Calibri" panose="020F0502020204030204" pitchFamily="34" charset="0"/>
                <a:cs typeface="Calibri" panose="020F0502020204030204" pitchFamily="34" charset="0"/>
              </a:rPr>
              <a:t>. Esto se expresa en el Acta de constitución del proyecto. Este documento incluye: Descripción del proyecto o razón de ser, objetivos, alcance, limitaciones, interesados, hitos y plan preliminar, entregables y criterios de aceptación, etc. </a:t>
            </a:r>
          </a:p>
          <a:p>
            <a:pPr marL="17145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Posterior a esto, se forma el equipo de proyecto para seguir </a:t>
            </a:r>
            <a:r>
              <a:rPr lang="es-ES" sz="1400" b="1" dirty="0">
                <a:solidFill>
                  <a:srgbClr val="00B1C3"/>
                </a:solidFill>
                <a:latin typeface="Calibri" panose="020F0502020204030204" pitchFamily="34" charset="0"/>
                <a:cs typeface="Calibri" panose="020F0502020204030204" pitchFamily="34" charset="0"/>
              </a:rPr>
              <a:t>analizando los elementos CTQ, </a:t>
            </a:r>
            <a:r>
              <a:rPr lang="es-ES" sz="1400" dirty="0">
                <a:latin typeface="Calibri" panose="020F0502020204030204" pitchFamily="34" charset="0"/>
                <a:cs typeface="Calibri" panose="020F0502020204030204" pitchFamily="34" charset="0"/>
              </a:rPr>
              <a:t>es decir, lograr una idea clara sobre lo que quieren los clientes.</a:t>
            </a:r>
          </a:p>
          <a:p>
            <a:pPr marL="17145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Para esto, previamente el equipo de proyecto deberá </a:t>
            </a:r>
            <a:r>
              <a:rPr lang="es-ES" sz="1400" b="1" dirty="0">
                <a:solidFill>
                  <a:srgbClr val="00B1C3"/>
                </a:solidFill>
                <a:latin typeface="Calibri" panose="020F0502020204030204" pitchFamily="34" charset="0"/>
                <a:cs typeface="Calibri" panose="020F0502020204030204" pitchFamily="34" charset="0"/>
              </a:rPr>
              <a:t>escuchar la “Voz del cliente” </a:t>
            </a:r>
            <a:r>
              <a:rPr lang="es-ES" sz="1400" dirty="0">
                <a:latin typeface="Calibri" panose="020F0502020204030204" pitchFamily="34" charset="0"/>
                <a:cs typeface="Calibri" panose="020F0502020204030204" pitchFamily="34" charset="0"/>
              </a:rPr>
              <a:t>para entender y priorizar las necesidades y expectativas del cliente.</a:t>
            </a:r>
          </a:p>
          <a:p>
            <a:pPr marL="17145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También se </a:t>
            </a:r>
            <a:r>
              <a:rPr lang="es-ES" sz="1400" b="1" dirty="0">
                <a:solidFill>
                  <a:srgbClr val="00B1C3"/>
                </a:solidFill>
                <a:latin typeface="Calibri" panose="020F0502020204030204" pitchFamily="34" charset="0"/>
                <a:cs typeface="Calibri" panose="020F0502020204030204" pitchFamily="34" charset="0"/>
              </a:rPr>
              <a:t>analizará el SIPOC </a:t>
            </a:r>
            <a:r>
              <a:rPr lang="es-ES" sz="1400" dirty="0">
                <a:latin typeface="Calibri" panose="020F0502020204030204" pitchFamily="34" charset="0"/>
                <a:cs typeface="Calibri" panose="020F0502020204030204" pitchFamily="34" charset="0"/>
              </a:rPr>
              <a:t>para entender la dinámica entre proveedores, entradas, actividades del proceso, salidas y clientes.</a:t>
            </a:r>
          </a:p>
        </p:txBody>
      </p:sp>
    </p:spTree>
    <p:extLst>
      <p:ext uri="{BB962C8B-B14F-4D97-AF65-F5344CB8AC3E}">
        <p14:creationId xmlns:p14="http://schemas.microsoft.com/office/powerpoint/2010/main" val="3292616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5803936" y="3416239"/>
            <a:ext cx="2465042" cy="410547"/>
          </a:xfrm>
          <a:prstGeom prst="roundRect">
            <a:avLst>
              <a:gd name="adj" fmla="val 14095"/>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ES" sz="1600" dirty="0">
                <a:latin typeface="Calibri" charset="0"/>
                <a:ea typeface="Calibri" charset="0"/>
                <a:cs typeface="Calibri" charset="0"/>
              </a:rPr>
              <a:t>I</a:t>
            </a:r>
            <a:r>
              <a:rPr lang="es-PE" sz="1600" dirty="0">
                <a:latin typeface="Calibri" charset="0"/>
                <a:ea typeface="Calibri" charset="0"/>
                <a:cs typeface="Calibri" charset="0"/>
              </a:rPr>
              <a:t>ndicadores y métricas</a:t>
            </a:r>
          </a:p>
        </p:txBody>
      </p:sp>
      <p:sp>
        <p:nvSpPr>
          <p:cNvPr id="6" name="Rectángulo redondeado 5"/>
          <p:cNvSpPr/>
          <p:nvPr/>
        </p:nvSpPr>
        <p:spPr>
          <a:xfrm>
            <a:off x="5803936" y="3963920"/>
            <a:ext cx="2465042" cy="410547"/>
          </a:xfrm>
          <a:prstGeom prst="roundRect">
            <a:avLst>
              <a:gd name="adj" fmla="val 14095"/>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600" dirty="0">
                <a:latin typeface="Calibri" charset="0"/>
                <a:ea typeface="Calibri" charset="0"/>
                <a:cs typeface="Calibri" charset="0"/>
              </a:rPr>
              <a:t>Confiabilidad de los datos</a:t>
            </a:r>
          </a:p>
        </p:txBody>
      </p:sp>
      <p:sp>
        <p:nvSpPr>
          <p:cNvPr id="7" name="Rectángulo redondeado 6"/>
          <p:cNvSpPr/>
          <p:nvPr/>
        </p:nvSpPr>
        <p:spPr>
          <a:xfrm>
            <a:off x="5803936" y="4496546"/>
            <a:ext cx="2465042" cy="410547"/>
          </a:xfrm>
          <a:prstGeom prst="roundRect">
            <a:avLst>
              <a:gd name="adj" fmla="val 14095"/>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600" dirty="0">
                <a:latin typeface="Calibri" charset="0"/>
                <a:ea typeface="Calibri" charset="0"/>
                <a:cs typeface="Calibri" charset="0"/>
              </a:rPr>
              <a:t>Diagrama de Proceso</a:t>
            </a:r>
          </a:p>
        </p:txBody>
      </p:sp>
      <p:sp>
        <p:nvSpPr>
          <p:cNvPr id="8" name="CuadroTexto 7"/>
          <p:cNvSpPr txBox="1"/>
          <p:nvPr/>
        </p:nvSpPr>
        <p:spPr>
          <a:xfrm>
            <a:off x="4156117" y="4350994"/>
            <a:ext cx="1260140" cy="230832"/>
          </a:xfrm>
          <a:prstGeom prst="rect">
            <a:avLst/>
          </a:prstGeom>
          <a:noFill/>
        </p:spPr>
        <p:txBody>
          <a:bodyPr wrap="square" lIns="0" tIns="0" rIns="0" bIns="0" rtlCol="0">
            <a:spAutoFit/>
          </a:bodyPr>
          <a:lstStyle/>
          <a:p>
            <a:pPr algn="ctr"/>
            <a:r>
              <a:rPr lang="es-PE" sz="1500" b="1" dirty="0">
                <a:latin typeface="Calibri" charset="0"/>
                <a:ea typeface="Calibri" charset="0"/>
                <a:cs typeface="Calibri" charset="0"/>
              </a:rPr>
              <a:t>Productos</a:t>
            </a:r>
          </a:p>
        </p:txBody>
      </p:sp>
      <p:sp>
        <p:nvSpPr>
          <p:cNvPr id="9" name="Flecha derecha 8"/>
          <p:cNvSpPr/>
          <p:nvPr/>
        </p:nvSpPr>
        <p:spPr>
          <a:xfrm>
            <a:off x="4276131" y="4027825"/>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7" name="CuadroTexto 16"/>
          <p:cNvSpPr txBox="1"/>
          <p:nvPr/>
        </p:nvSpPr>
        <p:spPr>
          <a:xfrm>
            <a:off x="3544534" y="1761004"/>
            <a:ext cx="2010548" cy="184666"/>
          </a:xfrm>
          <a:prstGeom prst="rect">
            <a:avLst/>
          </a:prstGeom>
          <a:noFill/>
        </p:spPr>
        <p:txBody>
          <a:bodyPr wrap="square" lIns="0" tIns="0" rIns="0" bIns="0" rtlCol="0">
            <a:spAutoFit/>
          </a:bodyPr>
          <a:lstStyle/>
          <a:p>
            <a:pPr algn="ctr"/>
            <a:r>
              <a:rPr lang="es-PE" sz="1200" b="1" dirty="0">
                <a:latin typeface="Calibri" charset="0"/>
                <a:ea typeface="Calibri" charset="0"/>
                <a:cs typeface="Calibri" charset="0"/>
              </a:rPr>
              <a:t>Diagrama espina de pescado</a:t>
            </a:r>
          </a:p>
        </p:txBody>
      </p:sp>
      <p:pic>
        <p:nvPicPr>
          <p:cNvPr id="19" name="Imagen 18"/>
          <p:cNvPicPr>
            <a:picLocks noChangeAspect="1"/>
          </p:cNvPicPr>
          <p:nvPr/>
        </p:nvPicPr>
        <p:blipFill rotWithShape="1">
          <a:blip r:embed="rId3"/>
          <a:srcRect r="53974"/>
          <a:stretch/>
        </p:blipFill>
        <p:spPr>
          <a:xfrm>
            <a:off x="671246" y="3943273"/>
            <a:ext cx="927937" cy="523875"/>
          </a:xfrm>
          <a:prstGeom prst="rect">
            <a:avLst/>
          </a:prstGeom>
        </p:spPr>
      </p:pic>
      <p:sp>
        <p:nvSpPr>
          <p:cNvPr id="22" name="Flecha derecha 21"/>
          <p:cNvSpPr/>
          <p:nvPr/>
        </p:nvSpPr>
        <p:spPr>
          <a:xfrm>
            <a:off x="5366599" y="2239707"/>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23" name="Flecha derecha 22"/>
          <p:cNvSpPr/>
          <p:nvPr/>
        </p:nvSpPr>
        <p:spPr>
          <a:xfrm>
            <a:off x="2691015" y="2201855"/>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26" name="CuadroTexto 25"/>
          <p:cNvSpPr txBox="1"/>
          <p:nvPr/>
        </p:nvSpPr>
        <p:spPr>
          <a:xfrm>
            <a:off x="6386712" y="1761004"/>
            <a:ext cx="2010548" cy="184666"/>
          </a:xfrm>
          <a:prstGeom prst="rect">
            <a:avLst/>
          </a:prstGeom>
          <a:solidFill>
            <a:schemeClr val="bg1"/>
          </a:solidFill>
        </p:spPr>
        <p:txBody>
          <a:bodyPr wrap="square" lIns="0" tIns="0" rIns="0" bIns="0" rtlCol="0">
            <a:spAutoFit/>
          </a:bodyPr>
          <a:lstStyle/>
          <a:p>
            <a:pPr algn="ctr"/>
            <a:r>
              <a:rPr lang="es-PE" sz="1200" b="1" dirty="0">
                <a:latin typeface="Calibri" charset="0"/>
                <a:ea typeface="Calibri" charset="0"/>
                <a:cs typeface="Calibri" charset="0"/>
              </a:rPr>
              <a:t>Plan de Colección de Datos</a:t>
            </a:r>
          </a:p>
        </p:txBody>
      </p:sp>
      <p:sp>
        <p:nvSpPr>
          <p:cNvPr id="27" name="CuadroTexto 26"/>
          <p:cNvSpPr txBox="1"/>
          <p:nvPr/>
        </p:nvSpPr>
        <p:spPr>
          <a:xfrm>
            <a:off x="732855" y="1761004"/>
            <a:ext cx="2010548" cy="184666"/>
          </a:xfrm>
          <a:prstGeom prst="rect">
            <a:avLst/>
          </a:prstGeom>
          <a:solidFill>
            <a:schemeClr val="bg1"/>
          </a:solidFill>
        </p:spPr>
        <p:txBody>
          <a:bodyPr wrap="square" lIns="0" tIns="0" rIns="0" bIns="0" rtlCol="0">
            <a:spAutoFit/>
          </a:bodyPr>
          <a:lstStyle/>
          <a:p>
            <a:pPr algn="ctr"/>
            <a:r>
              <a:rPr lang="es-PE" sz="1200" b="1" dirty="0">
                <a:latin typeface="Calibri" charset="0"/>
                <a:ea typeface="Calibri" charset="0"/>
                <a:cs typeface="Calibri" charset="0"/>
              </a:rPr>
              <a:t>Diagrama de proceso</a:t>
            </a:r>
          </a:p>
        </p:txBody>
      </p:sp>
      <p:sp>
        <p:nvSpPr>
          <p:cNvPr id="28" name="CuadroTexto 27"/>
          <p:cNvSpPr txBox="1"/>
          <p:nvPr/>
        </p:nvSpPr>
        <p:spPr>
          <a:xfrm>
            <a:off x="1679310" y="4041296"/>
            <a:ext cx="1433133" cy="369332"/>
          </a:xfrm>
          <a:prstGeom prst="rect">
            <a:avLst/>
          </a:prstGeom>
          <a:solidFill>
            <a:schemeClr val="bg1"/>
          </a:solidFill>
        </p:spPr>
        <p:txBody>
          <a:bodyPr wrap="square" lIns="0" tIns="0" rIns="0" bIns="0" rtlCol="0">
            <a:spAutoFit/>
          </a:bodyPr>
          <a:lstStyle/>
          <a:p>
            <a:r>
              <a:rPr lang="es-PE" sz="1200" b="1" dirty="0">
                <a:latin typeface="Calibri" charset="0"/>
                <a:ea typeface="Calibri" charset="0"/>
                <a:cs typeface="Calibri" charset="0"/>
              </a:rPr>
              <a:t>Análisis del Sistema de Medición</a:t>
            </a:r>
          </a:p>
        </p:txBody>
      </p:sp>
      <p:sp>
        <p:nvSpPr>
          <p:cNvPr id="2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5" name="Diagrama 24"/>
          <p:cNvGraphicFramePr/>
          <p:nvPr>
            <p:extLst>
              <p:ext uri="{D42A27DB-BD31-4B8C-83A1-F6EECF244321}">
                <p14:modId xmlns:p14="http://schemas.microsoft.com/office/powerpoint/2010/main" val="1469001466"/>
              </p:ext>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6" name="Agrupar 55"/>
          <p:cNvGrpSpPr/>
          <p:nvPr/>
        </p:nvGrpSpPr>
        <p:grpSpPr>
          <a:xfrm>
            <a:off x="3903822" y="2032216"/>
            <a:ext cx="1273931" cy="700584"/>
            <a:chOff x="3957798" y="2010805"/>
            <a:chExt cx="1111420" cy="611213"/>
          </a:xfrm>
        </p:grpSpPr>
        <p:sp>
          <p:nvSpPr>
            <p:cNvPr id="4" name="Elipse 3"/>
            <p:cNvSpPr/>
            <p:nvPr/>
          </p:nvSpPr>
          <p:spPr>
            <a:xfrm>
              <a:off x="4086346" y="2051993"/>
              <a:ext cx="189785" cy="120160"/>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p:cNvSpPr/>
            <p:nvPr/>
          </p:nvSpPr>
          <p:spPr>
            <a:xfrm>
              <a:off x="4490421" y="2010805"/>
              <a:ext cx="123103" cy="77941"/>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p:cNvSpPr/>
            <p:nvPr/>
          </p:nvSpPr>
          <p:spPr>
            <a:xfrm>
              <a:off x="4534597" y="2145461"/>
              <a:ext cx="123103" cy="77941"/>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ángulo 11"/>
            <p:cNvSpPr/>
            <p:nvPr/>
          </p:nvSpPr>
          <p:spPr>
            <a:xfrm>
              <a:off x="4483754" y="2374435"/>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4176246" y="2372660"/>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Rectángulo 33"/>
            <p:cNvSpPr/>
            <p:nvPr/>
          </p:nvSpPr>
          <p:spPr>
            <a:xfrm>
              <a:off x="4027625" y="2488221"/>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p:cNvCxnSpPr/>
            <p:nvPr/>
          </p:nvCxnSpPr>
          <p:spPr>
            <a:xfrm>
              <a:off x="4016519" y="2327079"/>
              <a:ext cx="815831"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4827910" y="2228079"/>
              <a:ext cx="241308" cy="179131"/>
            </a:xfrm>
            <a:prstGeom prst="rect">
              <a:avLst/>
            </a:prstGeom>
            <a:solidFill>
              <a:srgbClr val="FEC212"/>
            </a:solidFill>
            <a:ln w="9525">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6" name="Conector recto 35"/>
            <p:cNvCxnSpPr/>
            <p:nvPr/>
          </p:nvCxnSpPr>
          <p:spPr>
            <a:xfrm>
              <a:off x="4376907" y="2032446"/>
              <a:ext cx="195093" cy="294633"/>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4281136" y="2114238"/>
              <a:ext cx="360714"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4518722" y="2240609"/>
              <a:ext cx="170606"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3957798" y="2293929"/>
              <a:ext cx="117442" cy="66300"/>
            </a:xfrm>
            <a:prstGeom prst="rect">
              <a:avLst/>
            </a:prstGeom>
            <a:no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6" name="Conector recto 45"/>
            <p:cNvCxnSpPr/>
            <p:nvPr/>
          </p:nvCxnSpPr>
          <p:spPr>
            <a:xfrm flipV="1">
              <a:off x="4518722" y="2334212"/>
              <a:ext cx="176263" cy="28780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V="1">
              <a:off x="4392613" y="2463997"/>
              <a:ext cx="219521" cy="3903"/>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flipV="1">
              <a:off x="4340062" y="2565236"/>
              <a:ext cx="219521" cy="3903"/>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53" name="Conector recto 52"/>
            <p:cNvCxnSpPr/>
            <p:nvPr/>
          </p:nvCxnSpPr>
          <p:spPr>
            <a:xfrm flipV="1">
              <a:off x="4579567" y="2508038"/>
              <a:ext cx="219521" cy="3903"/>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V="1">
              <a:off x="4063483" y="2466364"/>
              <a:ext cx="219521" cy="3903"/>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55" name="Conector recto 54"/>
            <p:cNvCxnSpPr/>
            <p:nvPr/>
          </p:nvCxnSpPr>
          <p:spPr>
            <a:xfrm flipV="1">
              <a:off x="4197981" y="2334212"/>
              <a:ext cx="176263" cy="287806"/>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grpSp>
      <p:pic>
        <p:nvPicPr>
          <p:cNvPr id="60" name="Imagen 59"/>
          <p:cNvPicPr>
            <a:picLocks noChangeAspect="1"/>
          </p:cNvPicPr>
          <p:nvPr/>
        </p:nvPicPr>
        <p:blipFill rotWithShape="1">
          <a:blip r:embed="rId9"/>
          <a:srcRect l="10157" t="22955" r="21776"/>
          <a:stretch/>
        </p:blipFill>
        <p:spPr>
          <a:xfrm>
            <a:off x="6760449" y="2004504"/>
            <a:ext cx="1177014" cy="691905"/>
          </a:xfrm>
          <a:prstGeom prst="rect">
            <a:avLst/>
          </a:prstGeom>
        </p:spPr>
      </p:pic>
      <p:grpSp>
        <p:nvGrpSpPr>
          <p:cNvPr id="118" name="Agrupar 117"/>
          <p:cNvGrpSpPr/>
          <p:nvPr/>
        </p:nvGrpSpPr>
        <p:grpSpPr>
          <a:xfrm>
            <a:off x="1026603" y="2017071"/>
            <a:ext cx="1423053" cy="819349"/>
            <a:chOff x="1263174" y="2017071"/>
            <a:chExt cx="1243085" cy="715729"/>
          </a:xfrm>
        </p:grpSpPr>
        <p:cxnSp>
          <p:nvCxnSpPr>
            <p:cNvPr id="113" name="Conector recto 112"/>
            <p:cNvCxnSpPr/>
            <p:nvPr/>
          </p:nvCxnSpPr>
          <p:spPr>
            <a:xfrm>
              <a:off x="1428749" y="2512285"/>
              <a:ext cx="899235" cy="0"/>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12" name="Conector recto 111"/>
            <p:cNvCxnSpPr>
              <a:stCxn id="63" idx="3"/>
              <a:endCxn id="68" idx="1"/>
            </p:cNvCxnSpPr>
            <p:nvPr/>
          </p:nvCxnSpPr>
          <p:spPr>
            <a:xfrm>
              <a:off x="1428749" y="2205478"/>
              <a:ext cx="899235" cy="0"/>
            </a:xfrm>
            <a:prstGeom prst="line">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77" name="Conector angular 76"/>
            <p:cNvCxnSpPr>
              <a:stCxn id="62" idx="1"/>
              <a:endCxn id="63" idx="1"/>
            </p:cNvCxnSpPr>
            <p:nvPr/>
          </p:nvCxnSpPr>
          <p:spPr>
            <a:xfrm rot="10800000" flipV="1">
              <a:off x="1263174" y="2067004"/>
              <a:ext cx="12700" cy="138473"/>
            </a:xfrm>
            <a:prstGeom prst="bentConnector3">
              <a:avLst>
                <a:gd name="adj1" fmla="val 800000"/>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sp>
          <p:nvSpPr>
            <p:cNvPr id="62" name="Rectángulo 61"/>
            <p:cNvSpPr/>
            <p:nvPr/>
          </p:nvSpPr>
          <p:spPr>
            <a:xfrm>
              <a:off x="1263174" y="2017071"/>
              <a:ext cx="165575" cy="99868"/>
            </a:xfrm>
            <a:prstGeom prst="rect">
              <a:avLst/>
            </a:prstGeom>
            <a:solidFill>
              <a:srgbClr val="92C24E"/>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Rectángulo 62"/>
            <p:cNvSpPr/>
            <p:nvPr/>
          </p:nvSpPr>
          <p:spPr>
            <a:xfrm>
              <a:off x="1263174"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Rectángulo 63"/>
            <p:cNvSpPr/>
            <p:nvPr/>
          </p:nvSpPr>
          <p:spPr>
            <a:xfrm>
              <a:off x="1472929"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Rectángulo 64"/>
            <p:cNvSpPr/>
            <p:nvPr/>
          </p:nvSpPr>
          <p:spPr>
            <a:xfrm>
              <a:off x="1685999"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Rectángulo 65"/>
            <p:cNvSpPr/>
            <p:nvPr/>
          </p:nvSpPr>
          <p:spPr>
            <a:xfrm>
              <a:off x="1901493"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Rectángulo 66"/>
            <p:cNvSpPr/>
            <p:nvPr/>
          </p:nvSpPr>
          <p:spPr>
            <a:xfrm>
              <a:off x="2116987"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Rectángulo 67"/>
            <p:cNvSpPr/>
            <p:nvPr/>
          </p:nvSpPr>
          <p:spPr>
            <a:xfrm>
              <a:off x="2327984" y="2155544"/>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Rectángulo 69"/>
            <p:cNvSpPr/>
            <p:nvPr/>
          </p:nvSpPr>
          <p:spPr>
            <a:xfrm>
              <a:off x="1472929"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Rectángulo 70"/>
            <p:cNvSpPr/>
            <p:nvPr/>
          </p:nvSpPr>
          <p:spPr>
            <a:xfrm>
              <a:off x="1685999"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Rectángulo 71"/>
            <p:cNvSpPr/>
            <p:nvPr/>
          </p:nvSpPr>
          <p:spPr>
            <a:xfrm>
              <a:off x="1901493"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Rectángulo 72"/>
            <p:cNvSpPr/>
            <p:nvPr/>
          </p:nvSpPr>
          <p:spPr>
            <a:xfrm>
              <a:off x="2116987"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Rectángulo 73"/>
            <p:cNvSpPr/>
            <p:nvPr/>
          </p:nvSpPr>
          <p:spPr>
            <a:xfrm>
              <a:off x="2327984"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Rectángulo 74"/>
            <p:cNvSpPr/>
            <p:nvPr/>
          </p:nvSpPr>
          <p:spPr>
            <a:xfrm>
              <a:off x="1263174" y="2632932"/>
              <a:ext cx="165575" cy="99868"/>
            </a:xfrm>
            <a:prstGeom prst="rect">
              <a:avLst/>
            </a:prstGeom>
            <a:solidFill>
              <a:srgbClr val="EE4639"/>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79" name="Conector angular 78"/>
            <p:cNvCxnSpPr>
              <a:stCxn id="69" idx="1"/>
              <a:endCxn id="75" idx="1"/>
            </p:cNvCxnSpPr>
            <p:nvPr/>
          </p:nvCxnSpPr>
          <p:spPr>
            <a:xfrm rot="10800000" flipV="1">
              <a:off x="1263174" y="2506496"/>
              <a:ext cx="12700" cy="176369"/>
            </a:xfrm>
            <a:prstGeom prst="bentConnector3">
              <a:avLst>
                <a:gd name="adj1" fmla="val 825000"/>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1263174" y="2456563"/>
              <a:ext cx="165575" cy="99868"/>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Rombo 82"/>
            <p:cNvSpPr/>
            <p:nvPr/>
          </p:nvSpPr>
          <p:spPr>
            <a:xfrm>
              <a:off x="1704150" y="2621118"/>
              <a:ext cx="120446" cy="77367"/>
            </a:xfrm>
            <a:prstGeom prst="diamond">
              <a:avLst/>
            </a:prstGeom>
            <a:solidFill>
              <a:srgbClr val="FEC212"/>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Rombo 83"/>
            <p:cNvSpPr/>
            <p:nvPr/>
          </p:nvSpPr>
          <p:spPr>
            <a:xfrm>
              <a:off x="1712889" y="2322121"/>
              <a:ext cx="120446" cy="77367"/>
            </a:xfrm>
            <a:prstGeom prst="diamond">
              <a:avLst/>
            </a:prstGeom>
            <a:solidFill>
              <a:srgbClr val="FEC212"/>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Rombo 84"/>
            <p:cNvSpPr/>
            <p:nvPr/>
          </p:nvSpPr>
          <p:spPr>
            <a:xfrm>
              <a:off x="2277240" y="2293487"/>
              <a:ext cx="120446" cy="77367"/>
            </a:xfrm>
            <a:prstGeom prst="diamond">
              <a:avLst/>
            </a:prstGeom>
            <a:solidFill>
              <a:srgbClr val="FEC212"/>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Rectángulo 85"/>
            <p:cNvSpPr/>
            <p:nvPr/>
          </p:nvSpPr>
          <p:spPr>
            <a:xfrm>
              <a:off x="1607195" y="2329600"/>
              <a:ext cx="91221" cy="55021"/>
            </a:xfrm>
            <a:prstGeom prst="rect">
              <a:avLst/>
            </a:prstGeom>
            <a:solidFill>
              <a:srgbClr val="FEC212"/>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87" name="Conector angular 86"/>
            <p:cNvCxnSpPr>
              <a:stCxn id="64" idx="2"/>
              <a:endCxn id="86" idx="1"/>
            </p:cNvCxnSpPr>
            <p:nvPr/>
          </p:nvCxnSpPr>
          <p:spPr>
            <a:xfrm rot="16200000" flipH="1">
              <a:off x="1530607" y="2280522"/>
              <a:ext cx="101699" cy="51478"/>
            </a:xfrm>
            <a:prstGeom prst="bentConnector2">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94" name="Conector angular 93"/>
            <p:cNvCxnSpPr>
              <a:stCxn id="66" idx="2"/>
              <a:endCxn id="84" idx="3"/>
            </p:cNvCxnSpPr>
            <p:nvPr/>
          </p:nvCxnSpPr>
          <p:spPr>
            <a:xfrm rot="5400000">
              <a:off x="1856112" y="2232635"/>
              <a:ext cx="105393" cy="150946"/>
            </a:xfrm>
            <a:prstGeom prst="bentConnector2">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98" name="Conector angular 97"/>
            <p:cNvCxnSpPr>
              <a:stCxn id="68" idx="3"/>
              <a:endCxn id="74" idx="3"/>
            </p:cNvCxnSpPr>
            <p:nvPr/>
          </p:nvCxnSpPr>
          <p:spPr>
            <a:xfrm>
              <a:off x="2493559" y="2205478"/>
              <a:ext cx="12700" cy="301019"/>
            </a:xfrm>
            <a:prstGeom prst="bentConnector3">
              <a:avLst>
                <a:gd name="adj1" fmla="val 575000"/>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2" name="Conector angular 101"/>
            <p:cNvCxnSpPr>
              <a:stCxn id="68" idx="2"/>
              <a:endCxn id="85" idx="3"/>
            </p:cNvCxnSpPr>
            <p:nvPr/>
          </p:nvCxnSpPr>
          <p:spPr>
            <a:xfrm rot="5400000">
              <a:off x="2365850" y="2287248"/>
              <a:ext cx="76759" cy="13086"/>
            </a:xfrm>
            <a:prstGeom prst="bentConnector2">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5" name="Conector angular 104"/>
            <p:cNvCxnSpPr>
              <a:endCxn id="83" idx="3"/>
            </p:cNvCxnSpPr>
            <p:nvPr/>
          </p:nvCxnSpPr>
          <p:spPr>
            <a:xfrm rot="5400000">
              <a:off x="1777990" y="2561449"/>
              <a:ext cx="144959" cy="51746"/>
            </a:xfrm>
            <a:prstGeom prst="bentConnector2">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8" name="Conector angular 107"/>
            <p:cNvCxnSpPr>
              <a:stCxn id="70" idx="2"/>
              <a:endCxn id="83" idx="1"/>
            </p:cNvCxnSpPr>
            <p:nvPr/>
          </p:nvCxnSpPr>
          <p:spPr>
            <a:xfrm rot="16200000" flipH="1">
              <a:off x="1578248" y="2533899"/>
              <a:ext cx="103371" cy="148433"/>
            </a:xfrm>
            <a:prstGeom prst="bentConnector2">
              <a:avLst/>
            </a:prstGeom>
            <a:ln w="6350">
              <a:solidFill>
                <a:srgbClr val="808799"/>
              </a:solidFill>
            </a:ln>
          </p:spPr>
          <p:style>
            <a:lnRef idx="1">
              <a:schemeClr val="accent1"/>
            </a:lnRef>
            <a:fillRef idx="0">
              <a:schemeClr val="accent1"/>
            </a:fillRef>
            <a:effectRef idx="0">
              <a:schemeClr val="accent1"/>
            </a:effectRef>
            <a:fontRef idx="minor">
              <a:schemeClr val="tx1"/>
            </a:fontRef>
          </p:style>
        </p:cxnSp>
      </p:grpSp>
      <p:cxnSp>
        <p:nvCxnSpPr>
          <p:cNvPr id="120" name="Conector angular 119"/>
          <p:cNvCxnSpPr>
            <a:cxnSpLocks/>
            <a:stCxn id="60" idx="2"/>
            <a:endCxn id="19" idx="0"/>
          </p:cNvCxnSpPr>
          <p:nvPr/>
        </p:nvCxnSpPr>
        <p:spPr>
          <a:xfrm rot="5400000">
            <a:off x="3618654" y="212971"/>
            <a:ext cx="1246864" cy="6213741"/>
          </a:xfrm>
          <a:prstGeom prst="bentConnector3">
            <a:avLst>
              <a:gd name="adj1" fmla="val 50000"/>
            </a:avLst>
          </a:prstGeom>
          <a:ln w="38100">
            <a:solidFill>
              <a:srgbClr val="E559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89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5" name="Diagrama 24"/>
          <p:cNvGraphicFramePr/>
          <p:nvPr>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22CB80CB-9152-47C4-B706-AD7A92C9CDAF}"/>
              </a:ext>
            </a:extLst>
          </p:cNvPr>
          <p:cNvSpPr/>
          <p:nvPr/>
        </p:nvSpPr>
        <p:spPr>
          <a:xfrm>
            <a:off x="368577" y="1798130"/>
            <a:ext cx="8406846" cy="3539430"/>
          </a:xfrm>
          <a:prstGeom prst="rect">
            <a:avLst/>
          </a:prstGeom>
        </p:spPr>
        <p:txBody>
          <a:bodyPr wrap="square">
            <a:spAutoFit/>
          </a:bodyPr>
          <a:lstStyle/>
          <a:p>
            <a:pPr algn="just"/>
            <a:r>
              <a:rPr lang="es-ES" sz="1400" b="1" dirty="0">
                <a:solidFill>
                  <a:srgbClr val="EE4639"/>
                </a:solidFill>
                <a:latin typeface="Calibri" panose="020F0502020204030204" pitchFamily="34" charset="0"/>
                <a:cs typeface="Calibri" panose="020F0502020204030204" pitchFamily="34" charset="0"/>
              </a:rPr>
              <a:t>La etapa de Medir</a:t>
            </a:r>
            <a:r>
              <a:rPr lang="es-ES" sz="1400" dirty="0">
                <a:solidFill>
                  <a:srgbClr val="EE4639"/>
                </a:solidFill>
                <a:latin typeface="Calibri" panose="020F0502020204030204" pitchFamily="34" charset="0"/>
                <a:cs typeface="Calibri" panose="020F0502020204030204" pitchFamily="34" charset="0"/>
              </a:rPr>
              <a:t> </a:t>
            </a:r>
            <a:r>
              <a:rPr lang="es-ES" sz="1400" dirty="0">
                <a:latin typeface="Calibri" panose="020F0502020204030204" pitchFamily="34" charset="0"/>
                <a:cs typeface="Calibri" panose="020F0502020204030204" pitchFamily="34" charset="0"/>
              </a:rPr>
              <a:t>Tiene dos objetivos principales:</a:t>
            </a:r>
          </a:p>
          <a:p>
            <a:pPr marL="628650" lvl="1" indent="-171450" algn="just">
              <a:buFont typeface="Wingdings" panose="05000000000000000000" pitchFamily="2" charset="2"/>
              <a:buChar char="ü"/>
            </a:pPr>
            <a:r>
              <a:rPr lang="es-ES" sz="1400" dirty="0">
                <a:latin typeface="Calibri" panose="020F0502020204030204" pitchFamily="34" charset="0"/>
                <a:cs typeface="Calibri" panose="020F0502020204030204" pitchFamily="34" charset="0"/>
              </a:rPr>
              <a:t>Obtener datos para validar y cuantificar </a:t>
            </a:r>
            <a:r>
              <a:rPr lang="es-ES" sz="1400" b="1" dirty="0">
                <a:solidFill>
                  <a:srgbClr val="EE4639"/>
                </a:solidFill>
                <a:latin typeface="Calibri" panose="020F0502020204030204" pitchFamily="34" charset="0"/>
                <a:cs typeface="Calibri" panose="020F0502020204030204" pitchFamily="34" charset="0"/>
              </a:rPr>
              <a:t>la magnitud del problema</a:t>
            </a:r>
            <a:r>
              <a:rPr lang="es-ES" sz="1400" dirty="0">
                <a:latin typeface="Calibri" panose="020F0502020204030204" pitchFamily="34" charset="0"/>
                <a:cs typeface="Calibri" panose="020F0502020204030204" pitchFamily="34" charset="0"/>
              </a:rPr>
              <a:t>.</a:t>
            </a:r>
            <a:endParaRPr lang="es-PE" sz="1400" dirty="0">
              <a:latin typeface="Calibri" panose="020F0502020204030204" pitchFamily="34" charset="0"/>
              <a:cs typeface="Calibri" panose="020F0502020204030204" pitchFamily="34" charset="0"/>
            </a:endParaRPr>
          </a:p>
          <a:p>
            <a:pPr marL="628650" lvl="1" indent="-171450" algn="just">
              <a:buFont typeface="Wingdings" panose="05000000000000000000" pitchFamily="2" charset="2"/>
              <a:buChar char="ü"/>
            </a:pPr>
            <a:r>
              <a:rPr lang="es-ES" sz="1400" dirty="0">
                <a:latin typeface="Calibri" panose="020F0502020204030204" pitchFamily="34" charset="0"/>
                <a:cs typeface="Calibri" panose="020F0502020204030204" pitchFamily="34" charset="0"/>
              </a:rPr>
              <a:t>Empezar a obtener los datos que nos puedan ayudar a </a:t>
            </a:r>
            <a:r>
              <a:rPr lang="es-ES" sz="1400" b="1" dirty="0">
                <a:solidFill>
                  <a:srgbClr val="EE4639"/>
                </a:solidFill>
                <a:latin typeface="Calibri" panose="020F0502020204030204" pitchFamily="34" charset="0"/>
                <a:cs typeface="Calibri" panose="020F0502020204030204" pitchFamily="34" charset="0"/>
              </a:rPr>
              <a:t>identificar las posibles causas del problema. </a:t>
            </a:r>
          </a:p>
          <a:p>
            <a:pPr lvl="0" algn="just" fontAlgn="auto">
              <a:spcBef>
                <a:spcPts val="0"/>
              </a:spcBef>
              <a:spcAft>
                <a:spcPts val="0"/>
              </a:spcAft>
              <a:defRPr/>
            </a:pPr>
            <a:endParaRPr lang="es-PE" sz="1400" dirty="0">
              <a:latin typeface="Calibri" panose="020F0502020204030204" pitchFamily="34" charset="0"/>
              <a:cs typeface="Calibri" panose="020F0502020204030204" pitchFamily="34" charset="0"/>
            </a:endParaRPr>
          </a:p>
          <a:p>
            <a:pPr marL="285750" lvl="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Para esto, usaremos un diagrama de proceso para comprender </a:t>
            </a:r>
            <a:r>
              <a:rPr lang="es-ES" sz="1400" b="1" dirty="0">
                <a:solidFill>
                  <a:srgbClr val="EE4639"/>
                </a:solidFill>
                <a:latin typeface="Calibri" panose="020F0502020204030204" pitchFamily="34" charset="0"/>
                <a:cs typeface="Calibri" panose="020F0502020204030204" pitchFamily="34" charset="0"/>
              </a:rPr>
              <a:t>cómo se comporta el proceso actual</a:t>
            </a:r>
            <a:r>
              <a:rPr lang="es-ES" sz="1400" dirty="0">
                <a:latin typeface="Calibri" panose="020F0502020204030204" pitchFamily="34" charset="0"/>
                <a:cs typeface="Calibri" panose="020F0502020204030204" pitchFamily="34" charset="0"/>
              </a:rPr>
              <a:t>. Se medirán las actividades que forman parte del proceso, las entradas y las salidas, con la finalidad de identificar las posibles causas del problema.</a:t>
            </a:r>
          </a:p>
          <a:p>
            <a:pPr marL="285750" lvl="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Se debe tener en cuenta que </a:t>
            </a:r>
            <a:r>
              <a:rPr lang="es-ES" sz="1400" b="1" dirty="0">
                <a:solidFill>
                  <a:srgbClr val="EE4639"/>
                </a:solidFill>
                <a:latin typeface="Calibri" panose="020F0502020204030204" pitchFamily="34" charset="0"/>
                <a:cs typeface="Calibri" panose="020F0502020204030204" pitchFamily="34" charset="0"/>
              </a:rPr>
              <a:t>“malas entradas” crean “malas salidas”, </a:t>
            </a:r>
            <a:r>
              <a:rPr lang="es-ES" sz="1400" dirty="0">
                <a:latin typeface="Calibri" panose="020F0502020204030204" pitchFamily="34" charset="0"/>
                <a:cs typeface="Calibri" panose="020F0502020204030204" pitchFamily="34" charset="0"/>
              </a:rPr>
              <a:t>de modo que las mediciones en las entradas también pueden ayudar a identificar las posibles causas de un problema. </a:t>
            </a:r>
          </a:p>
          <a:p>
            <a:pPr marL="285750" lvl="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Se deberá identificar los resultados actuales del proceso (rendimiento actual del proceso) para medir la </a:t>
            </a:r>
            <a:r>
              <a:rPr lang="es-ES" sz="1400" b="1" dirty="0">
                <a:solidFill>
                  <a:srgbClr val="EE4639"/>
                </a:solidFill>
                <a:latin typeface="Calibri" panose="020F0502020204030204" pitchFamily="34" charset="0"/>
                <a:cs typeface="Calibri" panose="020F0502020204030204" pitchFamily="34" charset="0"/>
              </a:rPr>
              <a:t>cantidad de defectos generados en el proceso </a:t>
            </a:r>
            <a:r>
              <a:rPr lang="es-ES" sz="1400" dirty="0">
                <a:latin typeface="Calibri" panose="020F0502020204030204" pitchFamily="34" charset="0"/>
                <a:cs typeface="Calibri" panose="020F0502020204030204" pitchFamily="34" charset="0"/>
              </a:rPr>
              <a:t>y qué tan profundamente afectan a los CTQ del cliente.</a:t>
            </a:r>
          </a:p>
          <a:p>
            <a:pPr marL="285750" lvl="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Una herramienta muy útil para ver la relación causa y efecto es el diagrama de Ishikawa.</a:t>
            </a:r>
          </a:p>
          <a:p>
            <a:pPr marL="285750" lvl="0" indent="-285750" algn="just" fontAlgn="auto">
              <a:spcBef>
                <a:spcPts val="0"/>
              </a:spcBef>
              <a:spcAft>
                <a:spcPts val="0"/>
              </a:spcAft>
              <a:buFont typeface="Arial" panose="020B0604020202020204" pitchFamily="34" charset="0"/>
              <a:buChar char="•"/>
              <a:defRPr/>
            </a:pPr>
            <a:r>
              <a:rPr lang="es-ES" sz="1400" b="1" dirty="0">
                <a:solidFill>
                  <a:srgbClr val="EE4639"/>
                </a:solidFill>
                <a:latin typeface="Calibri" panose="020F0502020204030204" pitchFamily="34" charset="0"/>
                <a:cs typeface="Calibri" panose="020F0502020204030204" pitchFamily="34" charset="0"/>
              </a:rPr>
              <a:t>En resumen, </a:t>
            </a:r>
            <a:r>
              <a:rPr lang="es-ES" sz="1400" dirty="0">
                <a:latin typeface="Calibri" panose="020F0502020204030204" pitchFamily="34" charset="0"/>
                <a:cs typeface="Calibri" panose="020F0502020204030204" pitchFamily="34" charset="0"/>
              </a:rPr>
              <a:t>se definirán indicadores y métricas de desempeño que se usarán para medir el rendimiento del proceso actual y se definirá la forma en la que se medirán estos indicadores (Es decir, cómo se recolectarán los datos). Todo esto con la finalidad de </a:t>
            </a:r>
            <a:r>
              <a:rPr lang="es-ES" sz="1400" b="1" dirty="0">
                <a:solidFill>
                  <a:srgbClr val="EE4639"/>
                </a:solidFill>
                <a:latin typeface="Calibri" panose="020F0502020204030204" pitchFamily="34" charset="0"/>
                <a:cs typeface="Calibri" panose="020F0502020204030204" pitchFamily="34" charset="0"/>
              </a:rPr>
              <a:t>obtener la línea base de medición </a:t>
            </a:r>
            <a:r>
              <a:rPr lang="es-ES" sz="1400" dirty="0">
                <a:latin typeface="Calibri" panose="020F0502020204030204" pitchFamily="34" charset="0"/>
                <a:cs typeface="Calibri" panose="020F0502020204030204" pitchFamily="34" charset="0"/>
              </a:rPr>
              <a:t>contra la cual se comparará después.</a:t>
            </a:r>
            <a:endParaRPr lang="es-P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echa derecha 7"/>
          <p:cNvSpPr/>
          <p:nvPr/>
        </p:nvSpPr>
        <p:spPr>
          <a:xfrm rot="7849794">
            <a:off x="1690483" y="2812604"/>
            <a:ext cx="427095" cy="246907"/>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12" name="CuadroTexto 11"/>
          <p:cNvSpPr txBox="1"/>
          <p:nvPr/>
        </p:nvSpPr>
        <p:spPr>
          <a:xfrm>
            <a:off x="2257721" y="2105236"/>
            <a:ext cx="1173767" cy="369332"/>
          </a:xfrm>
          <a:prstGeom prst="rect">
            <a:avLst/>
          </a:prstGeom>
          <a:noFill/>
        </p:spPr>
        <p:txBody>
          <a:bodyPr wrap="square" lIns="0" tIns="0" rIns="0" bIns="0" rtlCol="0">
            <a:spAutoFit/>
          </a:bodyPr>
          <a:lstStyle/>
          <a:p>
            <a:r>
              <a:rPr lang="es-PE" sz="1200" b="1" dirty="0">
                <a:latin typeface="Calibri" charset="0"/>
                <a:ea typeface="Calibri" charset="0"/>
                <a:cs typeface="Calibri" charset="0"/>
              </a:rPr>
              <a:t>Diagrama espina de pescado</a:t>
            </a:r>
            <a:endParaRPr lang="es-PE" sz="3200" b="1" dirty="0">
              <a:latin typeface="Calibri" charset="0"/>
              <a:ea typeface="Calibri" charset="0"/>
              <a:cs typeface="Calibri" charset="0"/>
            </a:endParaRPr>
          </a:p>
        </p:txBody>
      </p:sp>
      <p:pic>
        <p:nvPicPr>
          <p:cNvPr id="13" name="Imagen 12"/>
          <p:cNvPicPr>
            <a:picLocks noChangeAspect="1"/>
          </p:cNvPicPr>
          <p:nvPr/>
        </p:nvPicPr>
        <p:blipFill>
          <a:blip r:embed="rId3"/>
          <a:stretch>
            <a:fillRect/>
          </a:stretch>
        </p:blipFill>
        <p:spPr>
          <a:xfrm>
            <a:off x="1152364" y="3174819"/>
            <a:ext cx="1262673" cy="1050920"/>
          </a:xfrm>
          <a:prstGeom prst="rect">
            <a:avLst/>
          </a:prstGeom>
        </p:spPr>
      </p:pic>
      <p:pic>
        <p:nvPicPr>
          <p:cNvPr id="14" name="Imagen 13"/>
          <p:cNvPicPr>
            <a:picLocks noChangeAspect="1"/>
          </p:cNvPicPr>
          <p:nvPr/>
        </p:nvPicPr>
        <p:blipFill rotWithShape="1">
          <a:blip r:embed="rId4"/>
          <a:srcRect l="2041"/>
          <a:stretch/>
        </p:blipFill>
        <p:spPr>
          <a:xfrm>
            <a:off x="4319588" y="1885950"/>
            <a:ext cx="3511344" cy="2177792"/>
          </a:xfrm>
          <a:prstGeom prst="rect">
            <a:avLst/>
          </a:prstGeom>
        </p:spPr>
      </p:pic>
      <p:sp>
        <p:nvSpPr>
          <p:cNvPr id="16" name="CuadroTexto 15"/>
          <p:cNvSpPr txBox="1"/>
          <p:nvPr/>
        </p:nvSpPr>
        <p:spPr>
          <a:xfrm>
            <a:off x="1152363" y="4205634"/>
            <a:ext cx="1260140" cy="553998"/>
          </a:xfrm>
          <a:prstGeom prst="rect">
            <a:avLst/>
          </a:prstGeom>
          <a:noFill/>
          <a:ln w="12700">
            <a:solidFill>
              <a:schemeClr val="tx1"/>
            </a:solidFill>
          </a:ln>
        </p:spPr>
        <p:txBody>
          <a:bodyPr wrap="square" rtlCol="0">
            <a:spAutoFit/>
          </a:bodyPr>
          <a:lstStyle/>
          <a:p>
            <a:r>
              <a:rPr lang="es-PE" sz="1500" dirty="0">
                <a:solidFill>
                  <a:srgbClr val="67529F"/>
                </a:solidFill>
                <a:latin typeface="Calibri" panose="020F0502020204030204" pitchFamily="34" charset="0"/>
              </a:rPr>
              <a:t>Lista de </a:t>
            </a:r>
            <a:r>
              <a:rPr lang="es-PE" sz="1500" dirty="0" err="1">
                <a:solidFill>
                  <a:srgbClr val="67529F"/>
                </a:solidFill>
                <a:latin typeface="Calibri" panose="020F0502020204030204" pitchFamily="34" charset="0"/>
              </a:rPr>
              <a:t>X´s</a:t>
            </a:r>
            <a:r>
              <a:rPr lang="es-PE" sz="1500" dirty="0">
                <a:solidFill>
                  <a:srgbClr val="67529F"/>
                </a:solidFill>
                <a:latin typeface="Calibri" panose="020F0502020204030204" pitchFamily="34" charset="0"/>
              </a:rPr>
              <a:t> críticos</a:t>
            </a:r>
          </a:p>
        </p:txBody>
      </p:sp>
      <p:sp>
        <p:nvSpPr>
          <p:cNvPr id="18" name="Rectángulo redondeado 17"/>
          <p:cNvSpPr/>
          <p:nvPr/>
        </p:nvSpPr>
        <p:spPr>
          <a:xfrm>
            <a:off x="4824413" y="4786928"/>
            <a:ext cx="2465042" cy="410547"/>
          </a:xfrm>
          <a:prstGeom prst="roundRect">
            <a:avLst>
              <a:gd name="adj" fmla="val 14095"/>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600" dirty="0">
                <a:latin typeface="Calibri" charset="0"/>
                <a:ea typeface="Calibri" charset="0"/>
                <a:cs typeface="Calibri" charset="0"/>
              </a:rPr>
              <a:t>Causa raíz del problema</a:t>
            </a:r>
          </a:p>
        </p:txBody>
      </p:sp>
      <p:sp>
        <p:nvSpPr>
          <p:cNvPr id="19" name="CuadroTexto 18"/>
          <p:cNvSpPr txBox="1"/>
          <p:nvPr/>
        </p:nvSpPr>
        <p:spPr>
          <a:xfrm>
            <a:off x="6508906" y="2063456"/>
            <a:ext cx="1489094" cy="184666"/>
          </a:xfrm>
          <a:prstGeom prst="rect">
            <a:avLst/>
          </a:prstGeom>
          <a:solidFill>
            <a:schemeClr val="bg1"/>
          </a:solidFill>
        </p:spPr>
        <p:txBody>
          <a:bodyPr wrap="square" lIns="0" tIns="0" rIns="0" bIns="0" rtlCol="0">
            <a:spAutoFit/>
          </a:bodyPr>
          <a:lstStyle/>
          <a:p>
            <a:r>
              <a:rPr lang="es-PE" sz="1200" b="1" dirty="0">
                <a:latin typeface="Calibri" charset="0"/>
                <a:ea typeface="Calibri" charset="0"/>
                <a:cs typeface="Calibri" charset="0"/>
              </a:rPr>
              <a:t>Testeo de hipótesis</a:t>
            </a:r>
            <a:endParaRPr lang="es-PE" sz="3200" b="1" dirty="0">
              <a:latin typeface="Calibri" charset="0"/>
              <a:ea typeface="Calibri" charset="0"/>
              <a:cs typeface="Calibri" charset="0"/>
            </a:endParaRPr>
          </a:p>
        </p:txBody>
      </p:sp>
      <p:cxnSp>
        <p:nvCxnSpPr>
          <p:cNvPr id="21" name="Conector recto de flecha 20">
            <a:extLst>
              <a:ext uri="{FF2B5EF4-FFF2-40B4-BE49-F238E27FC236}">
                <a16:creationId xmlns:a16="http://schemas.microsoft.com/office/drawing/2014/main" id="{E903FFD0-44F8-F64E-9748-A2EC8524A4BD}"/>
              </a:ext>
            </a:extLst>
          </p:cNvPr>
          <p:cNvCxnSpPr>
            <a:cxnSpLocks/>
            <a:stCxn id="18" idx="0"/>
          </p:cNvCxnSpPr>
          <p:nvPr/>
        </p:nvCxnSpPr>
        <p:spPr>
          <a:xfrm flipH="1" flipV="1">
            <a:off x="5386192" y="4063742"/>
            <a:ext cx="670742" cy="723186"/>
          </a:xfrm>
          <a:prstGeom prst="straightConnector1">
            <a:avLst/>
          </a:prstGeom>
          <a:ln w="38100">
            <a:solidFill>
              <a:srgbClr val="67529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6" name="Diagrama 25"/>
          <p:cNvGraphicFramePr/>
          <p:nvPr>
            <p:extLst>
              <p:ext uri="{D42A27DB-BD31-4B8C-83A1-F6EECF244321}">
                <p14:modId xmlns:p14="http://schemas.microsoft.com/office/powerpoint/2010/main" val="432530358"/>
              </p:ext>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7" name="Agrupar 26"/>
          <p:cNvGrpSpPr/>
          <p:nvPr/>
        </p:nvGrpSpPr>
        <p:grpSpPr>
          <a:xfrm>
            <a:off x="857167" y="1985776"/>
            <a:ext cx="1273931" cy="700584"/>
            <a:chOff x="3957798" y="2010805"/>
            <a:chExt cx="1111420" cy="611213"/>
          </a:xfrm>
        </p:grpSpPr>
        <p:sp>
          <p:nvSpPr>
            <p:cNvPr id="28" name="Elipse 27"/>
            <p:cNvSpPr/>
            <p:nvPr/>
          </p:nvSpPr>
          <p:spPr>
            <a:xfrm>
              <a:off x="4086346" y="2051993"/>
              <a:ext cx="189785" cy="120160"/>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p:cNvSpPr/>
            <p:nvPr/>
          </p:nvSpPr>
          <p:spPr>
            <a:xfrm>
              <a:off x="4490421" y="2010805"/>
              <a:ext cx="123103" cy="77941"/>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p:cNvSpPr/>
            <p:nvPr/>
          </p:nvSpPr>
          <p:spPr>
            <a:xfrm>
              <a:off x="4534597" y="2145461"/>
              <a:ext cx="123103" cy="77941"/>
            </a:xfrm>
            <a:prstGeom prst="ellipse">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Rectángulo 30"/>
            <p:cNvSpPr/>
            <p:nvPr/>
          </p:nvSpPr>
          <p:spPr>
            <a:xfrm>
              <a:off x="4483754" y="2374435"/>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4176246" y="2372660"/>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Rectángulo 32"/>
            <p:cNvSpPr/>
            <p:nvPr/>
          </p:nvSpPr>
          <p:spPr>
            <a:xfrm>
              <a:off x="4027625" y="2488221"/>
              <a:ext cx="117442" cy="66300"/>
            </a:xfrm>
            <a:prstGeom prst="rect">
              <a:avLst/>
            </a:prstGeom>
            <a:solidFill>
              <a:schemeClr val="bg1"/>
            </a:solid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4" name="Conector recto 33"/>
            <p:cNvCxnSpPr/>
            <p:nvPr/>
          </p:nvCxnSpPr>
          <p:spPr>
            <a:xfrm>
              <a:off x="4016519" y="2327079"/>
              <a:ext cx="815831" cy="0"/>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4827910" y="2228079"/>
              <a:ext cx="241308" cy="179131"/>
            </a:xfrm>
            <a:prstGeom prst="rect">
              <a:avLst/>
            </a:prstGeom>
            <a:solidFill>
              <a:srgbClr val="FEC212"/>
            </a:solidFill>
            <a:ln w="9525">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6" name="Conector recto 35"/>
            <p:cNvCxnSpPr/>
            <p:nvPr/>
          </p:nvCxnSpPr>
          <p:spPr>
            <a:xfrm>
              <a:off x="4376907" y="2032446"/>
              <a:ext cx="195093" cy="294633"/>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4281136" y="2114238"/>
              <a:ext cx="360714" cy="0"/>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4518722" y="2240609"/>
              <a:ext cx="170606" cy="0"/>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sp>
          <p:nvSpPr>
            <p:cNvPr id="39" name="Rectángulo 38"/>
            <p:cNvSpPr/>
            <p:nvPr/>
          </p:nvSpPr>
          <p:spPr>
            <a:xfrm>
              <a:off x="3957798" y="2293929"/>
              <a:ext cx="117442" cy="66300"/>
            </a:xfrm>
            <a:prstGeom prst="rect">
              <a:avLst/>
            </a:prstGeom>
            <a:noFill/>
            <a:ln w="9525">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0" name="Conector recto 39"/>
            <p:cNvCxnSpPr/>
            <p:nvPr/>
          </p:nvCxnSpPr>
          <p:spPr>
            <a:xfrm flipV="1">
              <a:off x="4518722" y="2334212"/>
              <a:ext cx="176263" cy="287806"/>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V="1">
              <a:off x="4392613" y="2463997"/>
              <a:ext cx="219521" cy="3903"/>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flipV="1">
              <a:off x="4340062" y="2565236"/>
              <a:ext cx="219521" cy="3903"/>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V="1">
              <a:off x="4579567" y="2508038"/>
              <a:ext cx="219521" cy="3903"/>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V="1">
              <a:off x="4069023" y="2466364"/>
              <a:ext cx="219521" cy="3903"/>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4197981" y="2334212"/>
              <a:ext cx="176263" cy="287806"/>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grpSp>
      <p:sp>
        <p:nvSpPr>
          <p:cNvPr id="4" name="Rectángulo 3"/>
          <p:cNvSpPr/>
          <p:nvPr/>
        </p:nvSpPr>
        <p:spPr>
          <a:xfrm>
            <a:off x="4077478" y="1866122"/>
            <a:ext cx="494522" cy="74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Flecha abajo 14"/>
          <p:cNvSpPr/>
          <p:nvPr/>
        </p:nvSpPr>
        <p:spPr>
          <a:xfrm rot="16200000">
            <a:off x="3087330" y="3094357"/>
            <a:ext cx="378416" cy="1209402"/>
          </a:xfrm>
          <a:prstGeom prst="down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46" name="Flecha derecha 7">
            <a:extLst>
              <a:ext uri="{FF2B5EF4-FFF2-40B4-BE49-F238E27FC236}">
                <a16:creationId xmlns:a16="http://schemas.microsoft.com/office/drawing/2014/main" id="{C159C6FB-DA2B-40ED-8F39-C0575C2F3D06}"/>
              </a:ext>
            </a:extLst>
          </p:cNvPr>
          <p:cNvSpPr/>
          <p:nvPr/>
        </p:nvSpPr>
        <p:spPr>
          <a:xfrm>
            <a:off x="3433437" y="4731140"/>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47" name="CuadroTexto 46">
            <a:extLst>
              <a:ext uri="{FF2B5EF4-FFF2-40B4-BE49-F238E27FC236}">
                <a16:creationId xmlns:a16="http://schemas.microsoft.com/office/drawing/2014/main" id="{2D234F8E-934D-41EE-8DDC-6CF4601CABE7}"/>
              </a:ext>
            </a:extLst>
          </p:cNvPr>
          <p:cNvSpPr txBox="1"/>
          <p:nvPr/>
        </p:nvSpPr>
        <p:spPr>
          <a:xfrm>
            <a:off x="3308019" y="5121566"/>
            <a:ext cx="1260140" cy="230832"/>
          </a:xfrm>
          <a:prstGeom prst="rect">
            <a:avLst/>
          </a:prstGeom>
          <a:noFill/>
        </p:spPr>
        <p:txBody>
          <a:bodyPr wrap="square" lIns="0" tIns="0" rIns="0" bIns="0" rtlCol="0">
            <a:spAutoFit/>
          </a:bodyPr>
          <a:lstStyle/>
          <a:p>
            <a:pPr algn="ctr"/>
            <a:r>
              <a:rPr lang="es-PE" sz="1500" b="1" dirty="0">
                <a:latin typeface="Calibri" charset="0"/>
                <a:ea typeface="Calibri" charset="0"/>
                <a:cs typeface="Calibri" charset="0"/>
              </a:rPr>
              <a:t>Productos</a:t>
            </a:r>
          </a:p>
        </p:txBody>
      </p:sp>
    </p:spTree>
    <p:extLst>
      <p:ext uri="{BB962C8B-B14F-4D97-AF65-F5344CB8AC3E}">
        <p14:creationId xmlns:p14="http://schemas.microsoft.com/office/powerpoint/2010/main" val="206818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1282298" y="918372"/>
            <a:ext cx="5521727" cy="1508105"/>
          </a:xfrm>
          <a:prstGeom prst="rect">
            <a:avLst/>
          </a:prstGeom>
        </p:spPr>
        <p:txBody>
          <a:bodyPr vert="horz" wrap="square" lIns="0" tIns="0" rIns="0" bIns="0" rtlCol="0">
            <a:spAutoFit/>
          </a:bodyPr>
          <a:lstStyle/>
          <a:p>
            <a:r>
              <a:rPr lang="es-ES_tradnl" sz="1400" dirty="0">
                <a:latin typeface="Calibri" charset="0"/>
                <a:ea typeface="Calibri" charset="0"/>
                <a:cs typeface="Calibri" charset="0"/>
              </a:rPr>
              <a:t>Comprender y explicar el significado de Seis Sigma</a:t>
            </a:r>
          </a:p>
          <a:p>
            <a:endParaRPr lang="es-ES_tradnl" sz="1400" dirty="0">
              <a:latin typeface="Calibri" charset="0"/>
              <a:ea typeface="Calibri" charset="0"/>
              <a:cs typeface="Calibri" charset="0"/>
            </a:endParaRPr>
          </a:p>
          <a:p>
            <a:r>
              <a:rPr lang="es-ES_tradnl" sz="1400" dirty="0">
                <a:latin typeface="Calibri" charset="0"/>
                <a:ea typeface="Calibri" charset="0"/>
                <a:cs typeface="Calibri" charset="0"/>
              </a:rPr>
              <a:t>Comprender las fases de Seis Sigma.</a:t>
            </a:r>
          </a:p>
          <a:p>
            <a:endParaRPr lang="es-ES_tradnl" sz="1400" dirty="0">
              <a:latin typeface="Calibri" charset="0"/>
              <a:ea typeface="Calibri" charset="0"/>
              <a:cs typeface="Calibri" charset="0"/>
            </a:endParaRPr>
          </a:p>
          <a:p>
            <a:r>
              <a:rPr lang="es-ES_tradnl" sz="1400" dirty="0">
                <a:latin typeface="Calibri" charset="0"/>
                <a:ea typeface="Calibri" charset="0"/>
                <a:cs typeface="Calibri" charset="0"/>
              </a:rPr>
              <a:t>Calcular el nivel Sigma para un determinado proceso.</a:t>
            </a:r>
          </a:p>
          <a:p>
            <a:endParaRPr lang="es-ES_tradnl" sz="1400" dirty="0">
              <a:latin typeface="Calibri" charset="0"/>
              <a:ea typeface="Calibri" charset="0"/>
              <a:cs typeface="Calibri" charset="0"/>
            </a:endParaRPr>
          </a:p>
          <a:p>
            <a:r>
              <a:rPr lang="es-ES_tradnl" sz="1400" dirty="0">
                <a:latin typeface="Calibri" charset="0"/>
                <a:ea typeface="Calibri" charset="0"/>
                <a:cs typeface="Calibri" charset="0"/>
              </a:rPr>
              <a:t>Conocer la organización para Seis Sigma.</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3636"/>
            <a:ext cx="118814" cy="121369"/>
          </a:xfrm>
          <a:prstGeom prst="rect">
            <a:avLst/>
          </a:prstGeom>
        </p:spPr>
      </p:pic>
      <p:pic>
        <p:nvPicPr>
          <p:cNvPr id="19" name="Imagen 18"/>
          <p:cNvPicPr>
            <a:picLocks noChangeAspect="1"/>
          </p:cNvPicPr>
          <p:nvPr/>
        </p:nvPicPr>
        <p:blipFill>
          <a:blip r:embed="rId4"/>
          <a:stretch>
            <a:fillRect/>
          </a:stretch>
        </p:blipFill>
        <p:spPr>
          <a:xfrm>
            <a:off x="1008063" y="1394583"/>
            <a:ext cx="118814" cy="121369"/>
          </a:xfrm>
          <a:prstGeom prst="rect">
            <a:avLst/>
          </a:prstGeom>
        </p:spPr>
      </p:pic>
      <p:pic>
        <p:nvPicPr>
          <p:cNvPr id="10" name="Imagen 9"/>
          <p:cNvPicPr>
            <a:picLocks noChangeAspect="1"/>
          </p:cNvPicPr>
          <p:nvPr/>
        </p:nvPicPr>
        <p:blipFill>
          <a:blip r:embed="rId4"/>
          <a:stretch>
            <a:fillRect/>
          </a:stretch>
        </p:blipFill>
        <p:spPr>
          <a:xfrm>
            <a:off x="1008063" y="1822355"/>
            <a:ext cx="118814" cy="121369"/>
          </a:xfrm>
          <a:prstGeom prst="rect">
            <a:avLst/>
          </a:prstGeom>
        </p:spPr>
      </p:pic>
      <p:pic>
        <p:nvPicPr>
          <p:cNvPr id="11" name="Imagen 10"/>
          <p:cNvPicPr>
            <a:picLocks noChangeAspect="1"/>
          </p:cNvPicPr>
          <p:nvPr/>
        </p:nvPicPr>
        <p:blipFill>
          <a:blip r:embed="rId4"/>
          <a:stretch>
            <a:fillRect/>
          </a:stretch>
        </p:blipFill>
        <p:spPr>
          <a:xfrm>
            <a:off x="1008063" y="2250980"/>
            <a:ext cx="118814" cy="121369"/>
          </a:xfrm>
          <a:prstGeom prst="rect">
            <a:avLst/>
          </a:prstGeom>
        </p:spPr>
      </p:pic>
      <p:sp>
        <p:nvSpPr>
          <p:cNvPr id="12" name="Rectangle 5">
            <a:extLst>
              <a:ext uri="{FF2B5EF4-FFF2-40B4-BE49-F238E27FC236}">
                <a16:creationId xmlns:a16="http://schemas.microsoft.com/office/drawing/2014/main" id="{CE106BD8-1C31-3546-B697-3C9EE914A1B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6" name="Diagrama 25"/>
          <p:cNvGraphicFramePr/>
          <p:nvPr>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90FE110E-D57C-4815-9CC9-C79F0FC9A46A}"/>
              </a:ext>
            </a:extLst>
          </p:cNvPr>
          <p:cNvSpPr/>
          <p:nvPr/>
        </p:nvSpPr>
        <p:spPr>
          <a:xfrm>
            <a:off x="503238" y="2113869"/>
            <a:ext cx="8137524" cy="2462213"/>
          </a:xfrm>
          <a:prstGeom prst="rect">
            <a:avLst/>
          </a:prstGeom>
        </p:spPr>
        <p:txBody>
          <a:bodyPr wrap="square">
            <a:spAutoFit/>
          </a:bodyPr>
          <a:lstStyle/>
          <a:p>
            <a:pPr lvl="0" algn="just" fontAlgn="auto">
              <a:spcBef>
                <a:spcPts val="0"/>
              </a:spcBef>
              <a:spcAft>
                <a:spcPts val="0"/>
              </a:spcAft>
              <a:defRPr/>
            </a:pPr>
            <a:r>
              <a:rPr lang="es-ES" sz="1400" b="1" dirty="0">
                <a:solidFill>
                  <a:srgbClr val="7030A0"/>
                </a:solidFill>
                <a:latin typeface="Calibri" panose="020F0502020204030204" pitchFamily="34" charset="0"/>
                <a:cs typeface="Calibri" panose="020F0502020204030204" pitchFamily="34" charset="0"/>
              </a:rPr>
              <a:t>En esta etapa </a:t>
            </a:r>
            <a:r>
              <a:rPr lang="es-ES" sz="1400" dirty="0">
                <a:latin typeface="Calibri" panose="020F0502020204030204" pitchFamily="34" charset="0"/>
                <a:cs typeface="Calibri" panose="020F0502020204030204" pitchFamily="34" charset="0"/>
              </a:rPr>
              <a:t>se hace un análisis de toda la data recolectada en la etapa Medir y se trata de comprender </a:t>
            </a:r>
            <a:r>
              <a:rPr lang="es-ES" sz="1400" b="1" dirty="0">
                <a:solidFill>
                  <a:srgbClr val="7030A0"/>
                </a:solidFill>
                <a:latin typeface="Calibri" panose="020F0502020204030204" pitchFamily="34" charset="0"/>
                <a:cs typeface="Calibri" panose="020F0502020204030204" pitchFamily="34" charset="0"/>
              </a:rPr>
              <a:t>por qué se producen los defectos</a:t>
            </a:r>
            <a:r>
              <a:rPr lang="es-ES" sz="1400" dirty="0">
                <a:latin typeface="Calibri" panose="020F0502020204030204" pitchFamily="34" charset="0"/>
                <a:cs typeface="Calibri" panose="020F0502020204030204" pitchFamily="34" charset="0"/>
              </a:rPr>
              <a:t> y plantear qué entradas tienen un impacto más significativo en las salidas del proceso.</a:t>
            </a:r>
          </a:p>
          <a:p>
            <a:pPr algn="just"/>
            <a:endParaRPr lang="es-ES" sz="1400" dirty="0">
              <a:latin typeface="Calibri" panose="020F0502020204030204" pitchFamily="34" charset="0"/>
              <a:cs typeface="Calibri" panose="020F0502020204030204" pitchFamily="34" charset="0"/>
            </a:endParaRPr>
          </a:p>
          <a:p>
            <a:pPr marL="171450" lvl="0" indent="-171450" algn="just" fontAlgn="auto">
              <a:spcBef>
                <a:spcPts val="0"/>
              </a:spcBef>
              <a:spcAft>
                <a:spcPts val="0"/>
              </a:spcAft>
              <a:buFont typeface="Arial" panose="020B0604020202020204" pitchFamily="34" charset="0"/>
              <a:buChar char="•"/>
              <a:defRPr/>
            </a:pPr>
            <a:r>
              <a:rPr lang="es-ES_tradnl" sz="1400" dirty="0">
                <a:latin typeface="Calibri" panose="020F0502020204030204" pitchFamily="34" charset="0"/>
                <a:cs typeface="Calibri" panose="020F0502020204030204" pitchFamily="34" charset="0"/>
              </a:rPr>
              <a:t>El equipo de proyecto enfoca su búsqueda de </a:t>
            </a:r>
            <a:r>
              <a:rPr lang="es-ES_tradnl" sz="1400" b="1" dirty="0">
                <a:solidFill>
                  <a:srgbClr val="7030A0"/>
                </a:solidFill>
                <a:latin typeface="Calibri" panose="020F0502020204030204" pitchFamily="34" charset="0"/>
                <a:cs typeface="Calibri" panose="020F0502020204030204" pitchFamily="34" charset="0"/>
              </a:rPr>
              <a:t>las causas (Lista de </a:t>
            </a:r>
            <a:r>
              <a:rPr lang="es-ES_tradnl" sz="1400" b="1" dirty="0" err="1">
                <a:solidFill>
                  <a:srgbClr val="7030A0"/>
                </a:solidFill>
                <a:latin typeface="Calibri" panose="020F0502020204030204" pitchFamily="34" charset="0"/>
                <a:cs typeface="Calibri" panose="020F0502020204030204" pitchFamily="34" charset="0"/>
              </a:rPr>
              <a:t>Xs</a:t>
            </a:r>
            <a:r>
              <a:rPr lang="es-ES_tradnl" sz="1400" b="1" dirty="0">
                <a:solidFill>
                  <a:srgbClr val="7030A0"/>
                </a:solidFill>
                <a:latin typeface="Calibri" panose="020F0502020204030204" pitchFamily="34" charset="0"/>
                <a:cs typeface="Calibri" panose="020F0502020204030204" pitchFamily="34" charset="0"/>
              </a:rPr>
              <a:t> críticos) </a:t>
            </a:r>
            <a:r>
              <a:rPr lang="es-ES_tradnl" sz="1400" dirty="0">
                <a:latin typeface="Calibri" panose="020F0502020204030204" pitchFamily="34" charset="0"/>
                <a:cs typeface="Calibri" panose="020F0502020204030204" pitchFamily="34" charset="0"/>
              </a:rPr>
              <a:t>mediante el ciclo de análisis. </a:t>
            </a:r>
          </a:p>
          <a:p>
            <a:pPr marL="171450" lvl="0" indent="-171450" algn="just" fontAlgn="auto">
              <a:spcBef>
                <a:spcPts val="0"/>
              </a:spcBef>
              <a:spcAft>
                <a:spcPts val="0"/>
              </a:spcAft>
              <a:buFont typeface="Arial" panose="020B0604020202020204" pitchFamily="34" charset="0"/>
              <a:buChar char="•"/>
              <a:defRPr/>
            </a:pPr>
            <a:r>
              <a:rPr lang="es-ES_tradnl" sz="1400" dirty="0">
                <a:latin typeface="Calibri" panose="020F0502020204030204" pitchFamily="34" charset="0"/>
                <a:cs typeface="Calibri" panose="020F0502020204030204" pitchFamily="34" charset="0"/>
              </a:rPr>
              <a:t>El ciclo de análisis empieza con la combinación de la experiencia, los datos, medidas, y una revisión del proceso para luego formular </a:t>
            </a:r>
            <a:r>
              <a:rPr lang="es-ES_tradnl" sz="1400" b="1" dirty="0">
                <a:solidFill>
                  <a:srgbClr val="7030A0"/>
                </a:solidFill>
                <a:latin typeface="Calibri" panose="020F0502020204030204" pitchFamily="34" charset="0"/>
                <a:cs typeface="Calibri" panose="020F0502020204030204" pitchFamily="34" charset="0"/>
              </a:rPr>
              <a:t>una hipótesis inicial sobre las posibles causas. </a:t>
            </a:r>
          </a:p>
          <a:p>
            <a:pPr marL="171450" lvl="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El equipo entonces busca más datos y otras evidencias para ver si encaja con las causas sospechosas. </a:t>
            </a:r>
          </a:p>
          <a:p>
            <a:pPr marL="171450" lvl="0" indent="-1714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El ciclo de análisis continúa, refinando la hipótesis o rechazándola hasta que </a:t>
            </a:r>
            <a:r>
              <a:rPr lang="es-ES" sz="1400" b="1" dirty="0">
                <a:solidFill>
                  <a:srgbClr val="7030A0"/>
                </a:solidFill>
                <a:latin typeface="Calibri" panose="020F0502020204030204" pitchFamily="34" charset="0"/>
                <a:cs typeface="Calibri" panose="020F0502020204030204" pitchFamily="34" charset="0"/>
              </a:rPr>
              <a:t>la verdadera causa raíz se identifica</a:t>
            </a:r>
            <a:r>
              <a:rPr lang="es-ES" sz="1400" dirty="0">
                <a:latin typeface="Calibri" panose="020F0502020204030204" pitchFamily="34" charset="0"/>
                <a:cs typeface="Calibri" panose="020F0502020204030204" pitchFamily="34" charset="0"/>
              </a:rPr>
              <a:t> y se verifica con los datos (se utiliza el análisis estadístico para refinar, aprobar o rechazar una hipótesis). </a:t>
            </a:r>
            <a:endParaRPr lang="es-ES_tradnl"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37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echa derecha 4"/>
          <p:cNvSpPr/>
          <p:nvPr/>
        </p:nvSpPr>
        <p:spPr>
          <a:xfrm>
            <a:off x="2452255" y="2408212"/>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6" name="Flecha derecha 5"/>
          <p:cNvSpPr/>
          <p:nvPr/>
        </p:nvSpPr>
        <p:spPr>
          <a:xfrm>
            <a:off x="5353445" y="2408212"/>
            <a:ext cx="850979"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cxnSp>
        <p:nvCxnSpPr>
          <p:cNvPr id="7" name="Conector angular 6"/>
          <p:cNvCxnSpPr>
            <a:stCxn id="13" idx="2"/>
            <a:endCxn id="14" idx="3"/>
          </p:cNvCxnSpPr>
          <p:nvPr/>
        </p:nvCxnSpPr>
        <p:spPr>
          <a:xfrm rot="5400000">
            <a:off x="4501631" y="948052"/>
            <a:ext cx="968936" cy="4839503"/>
          </a:xfrm>
          <a:prstGeom prst="bentConnector2">
            <a:avLst/>
          </a:prstGeom>
          <a:ln w="38100">
            <a:solidFill>
              <a:srgbClr val="99C652"/>
            </a:solidFill>
            <a:tailEnd type="triangle"/>
          </a:ln>
        </p:spPr>
        <p:style>
          <a:lnRef idx="1">
            <a:schemeClr val="accent1"/>
          </a:lnRef>
          <a:fillRef idx="0">
            <a:schemeClr val="accent1"/>
          </a:fillRef>
          <a:effectRef idx="0">
            <a:schemeClr val="accent1"/>
          </a:effectRef>
          <a:fontRef idx="minor">
            <a:schemeClr val="tx1"/>
          </a:fontRef>
        </p:style>
      </p:cxnSp>
      <p:sp>
        <p:nvSpPr>
          <p:cNvPr id="8" name="Flecha derecha 7"/>
          <p:cNvSpPr/>
          <p:nvPr/>
        </p:nvSpPr>
        <p:spPr>
          <a:xfrm>
            <a:off x="1100310" y="4401099"/>
            <a:ext cx="1020113" cy="271136"/>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9" name="CuadroTexto 8"/>
          <p:cNvSpPr txBox="1"/>
          <p:nvPr/>
        </p:nvSpPr>
        <p:spPr>
          <a:xfrm>
            <a:off x="974892" y="4791525"/>
            <a:ext cx="1260140" cy="230832"/>
          </a:xfrm>
          <a:prstGeom prst="rect">
            <a:avLst/>
          </a:prstGeom>
          <a:noFill/>
        </p:spPr>
        <p:txBody>
          <a:bodyPr wrap="square" lIns="0" tIns="0" rIns="0" bIns="0" rtlCol="0">
            <a:spAutoFit/>
          </a:bodyPr>
          <a:lstStyle/>
          <a:p>
            <a:pPr algn="ctr"/>
            <a:r>
              <a:rPr lang="es-PE" sz="1500" b="1" dirty="0">
                <a:latin typeface="Calibri" charset="0"/>
                <a:ea typeface="Calibri" charset="0"/>
                <a:cs typeface="Calibri" charset="0"/>
              </a:rPr>
              <a:t>Productos</a:t>
            </a:r>
          </a:p>
        </p:txBody>
      </p:sp>
      <p:pic>
        <p:nvPicPr>
          <p:cNvPr id="10" name="Imagen 9"/>
          <p:cNvPicPr>
            <a:picLocks noChangeAspect="1"/>
          </p:cNvPicPr>
          <p:nvPr/>
        </p:nvPicPr>
        <p:blipFill rotWithShape="1">
          <a:blip r:embed="rId3"/>
          <a:srcRect t="28153"/>
          <a:stretch/>
        </p:blipFill>
        <p:spPr>
          <a:xfrm>
            <a:off x="869741" y="2245199"/>
            <a:ext cx="1492250" cy="775587"/>
          </a:xfrm>
          <a:prstGeom prst="rect">
            <a:avLst/>
          </a:prstGeom>
        </p:spPr>
      </p:pic>
      <p:sp>
        <p:nvSpPr>
          <p:cNvPr id="12" name="CuadroTexto 11"/>
          <p:cNvSpPr txBox="1"/>
          <p:nvPr/>
        </p:nvSpPr>
        <p:spPr>
          <a:xfrm>
            <a:off x="3349362" y="1859013"/>
            <a:ext cx="2421467" cy="369332"/>
          </a:xfrm>
          <a:prstGeom prst="rect">
            <a:avLst/>
          </a:prstGeom>
          <a:solidFill>
            <a:schemeClr val="bg1"/>
          </a:solidFill>
        </p:spPr>
        <p:txBody>
          <a:bodyPr wrap="square" lIns="0" tIns="0" rIns="0" bIns="0" rtlCol="0">
            <a:spAutoFit/>
          </a:bodyPr>
          <a:lstStyle/>
          <a:p>
            <a:pPr algn="ctr"/>
            <a:r>
              <a:rPr lang="es-PE" sz="1200" b="1" dirty="0">
                <a:latin typeface="Calibri" charset="0"/>
                <a:ea typeface="Calibri" charset="0"/>
                <a:cs typeface="Calibri" charset="0"/>
              </a:rPr>
              <a:t>Generación de alternativas de solución</a:t>
            </a:r>
          </a:p>
        </p:txBody>
      </p:sp>
      <p:pic>
        <p:nvPicPr>
          <p:cNvPr id="13" name="Imagen 12"/>
          <p:cNvPicPr>
            <a:picLocks noChangeAspect="1"/>
          </p:cNvPicPr>
          <p:nvPr/>
        </p:nvPicPr>
        <p:blipFill>
          <a:blip r:embed="rId4"/>
          <a:stretch>
            <a:fillRect/>
          </a:stretch>
        </p:blipFill>
        <p:spPr>
          <a:xfrm>
            <a:off x="6338258" y="1891051"/>
            <a:ext cx="2135183" cy="992284"/>
          </a:xfrm>
          <a:prstGeom prst="rect">
            <a:avLst/>
          </a:prstGeom>
        </p:spPr>
      </p:pic>
      <p:pic>
        <p:nvPicPr>
          <p:cNvPr id="14" name="Imagen 13"/>
          <p:cNvPicPr>
            <a:picLocks noChangeAspect="1"/>
          </p:cNvPicPr>
          <p:nvPr/>
        </p:nvPicPr>
        <p:blipFill rotWithShape="1">
          <a:blip r:embed="rId5"/>
          <a:srcRect t="27682"/>
          <a:stretch/>
        </p:blipFill>
        <p:spPr>
          <a:xfrm>
            <a:off x="654385" y="3497825"/>
            <a:ext cx="1911962" cy="708892"/>
          </a:xfrm>
          <a:prstGeom prst="rect">
            <a:avLst/>
          </a:prstGeom>
        </p:spPr>
      </p:pic>
      <p:sp>
        <p:nvSpPr>
          <p:cNvPr id="21" name="Rectángulo redondeado 20"/>
          <p:cNvSpPr/>
          <p:nvPr/>
        </p:nvSpPr>
        <p:spPr>
          <a:xfrm>
            <a:off x="4824412" y="4277487"/>
            <a:ext cx="2826067" cy="410547"/>
          </a:xfrm>
          <a:prstGeom prst="roundRect">
            <a:avLst>
              <a:gd name="adj" fmla="val 14095"/>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600" dirty="0">
                <a:latin typeface="Calibri" charset="0"/>
                <a:ea typeface="Calibri" charset="0"/>
                <a:cs typeface="Calibri" charset="0"/>
              </a:rPr>
              <a:t>Alternativas de Solución</a:t>
            </a:r>
          </a:p>
        </p:txBody>
      </p:sp>
      <p:sp>
        <p:nvSpPr>
          <p:cNvPr id="22" name="Rectángulo redondeado 21"/>
          <p:cNvSpPr/>
          <p:nvPr/>
        </p:nvSpPr>
        <p:spPr>
          <a:xfrm>
            <a:off x="4824412" y="4779071"/>
            <a:ext cx="2826067" cy="410547"/>
          </a:xfrm>
          <a:prstGeom prst="roundRect">
            <a:avLst>
              <a:gd name="adj" fmla="val 14095"/>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s-PE" sz="1600">
                <a:latin typeface="Calibri" charset="0"/>
                <a:ea typeface="Calibri" charset="0"/>
                <a:cs typeface="Calibri" charset="0"/>
              </a:rPr>
              <a:t>Mejor solución</a:t>
            </a:r>
            <a:endParaRPr lang="es-PE" sz="1600" dirty="0">
              <a:latin typeface="Calibri" charset="0"/>
              <a:ea typeface="Calibri" charset="0"/>
              <a:cs typeface="Calibri" charset="0"/>
            </a:endParaRPr>
          </a:p>
        </p:txBody>
      </p:sp>
      <p:sp>
        <p:nvSpPr>
          <p:cNvPr id="23" name="CuadroTexto 22"/>
          <p:cNvSpPr txBox="1"/>
          <p:nvPr/>
        </p:nvSpPr>
        <p:spPr>
          <a:xfrm>
            <a:off x="778356" y="1859013"/>
            <a:ext cx="1664021" cy="369332"/>
          </a:xfrm>
          <a:prstGeom prst="rect">
            <a:avLst/>
          </a:prstGeom>
          <a:solidFill>
            <a:schemeClr val="bg1"/>
          </a:solidFill>
        </p:spPr>
        <p:txBody>
          <a:bodyPr wrap="square" lIns="0" tIns="0" rIns="0" bIns="0" rtlCol="0">
            <a:spAutoFit/>
          </a:bodyPr>
          <a:lstStyle/>
          <a:p>
            <a:pPr algn="ctr"/>
            <a:r>
              <a:rPr lang="es-PE" sz="1200" b="1" dirty="0">
                <a:latin typeface="Calibri" charset="0"/>
                <a:ea typeface="Calibri" charset="0"/>
                <a:cs typeface="Calibri" charset="0"/>
              </a:rPr>
              <a:t>Experimentación en procesos reales</a:t>
            </a:r>
          </a:p>
        </p:txBody>
      </p:sp>
      <p:sp>
        <p:nvSpPr>
          <p:cNvPr id="24" name="CuadroTexto 23"/>
          <p:cNvSpPr txBox="1"/>
          <p:nvPr/>
        </p:nvSpPr>
        <p:spPr>
          <a:xfrm>
            <a:off x="6142238" y="1859013"/>
            <a:ext cx="2421467" cy="184666"/>
          </a:xfrm>
          <a:prstGeom prst="rect">
            <a:avLst/>
          </a:prstGeom>
          <a:solidFill>
            <a:schemeClr val="bg1"/>
          </a:solidFill>
        </p:spPr>
        <p:txBody>
          <a:bodyPr wrap="square" lIns="0" tIns="0" rIns="0" bIns="0" rtlCol="0">
            <a:spAutoFit/>
          </a:bodyPr>
          <a:lstStyle/>
          <a:p>
            <a:pPr algn="ctr"/>
            <a:r>
              <a:rPr lang="es-PE" sz="1200" b="1">
                <a:latin typeface="Calibri" charset="0"/>
                <a:ea typeface="Calibri" charset="0"/>
                <a:cs typeface="Calibri" charset="0"/>
              </a:rPr>
              <a:t>Prueba &amp; Análisis de Riesgo</a:t>
            </a:r>
            <a:endParaRPr lang="es-PE" sz="1200" b="1" dirty="0">
              <a:latin typeface="Calibri" charset="0"/>
              <a:ea typeface="Calibri" charset="0"/>
              <a:cs typeface="Calibri" charset="0"/>
            </a:endParaRPr>
          </a:p>
        </p:txBody>
      </p:sp>
      <p:sp>
        <p:nvSpPr>
          <p:cNvPr id="25" name="CuadroTexto 24"/>
          <p:cNvSpPr txBox="1"/>
          <p:nvPr/>
        </p:nvSpPr>
        <p:spPr>
          <a:xfrm>
            <a:off x="394229" y="3280999"/>
            <a:ext cx="2421467" cy="184666"/>
          </a:xfrm>
          <a:prstGeom prst="rect">
            <a:avLst/>
          </a:prstGeom>
          <a:solidFill>
            <a:schemeClr val="bg1"/>
          </a:solidFill>
        </p:spPr>
        <p:txBody>
          <a:bodyPr wrap="square" lIns="0" tIns="0" rIns="0" bIns="0" rtlCol="0">
            <a:spAutoFit/>
          </a:bodyPr>
          <a:lstStyle/>
          <a:p>
            <a:pPr algn="ctr"/>
            <a:r>
              <a:rPr lang="es-PE" sz="1200" b="1">
                <a:latin typeface="Calibri" charset="0"/>
                <a:ea typeface="Calibri" charset="0"/>
                <a:cs typeface="Calibri" charset="0"/>
              </a:rPr>
              <a:t>Planificación &amp; Programación</a:t>
            </a:r>
            <a:endParaRPr lang="es-PE" sz="1200" b="1" dirty="0">
              <a:latin typeface="Calibri" charset="0"/>
              <a:ea typeface="Calibri" charset="0"/>
              <a:cs typeface="Calibri" charset="0"/>
            </a:endParaRPr>
          </a:p>
        </p:txBody>
      </p:sp>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0" name="Diagrama 19"/>
          <p:cNvGraphicFramePr/>
          <p:nvPr>
            <p:extLst>
              <p:ext uri="{D42A27DB-BD31-4B8C-83A1-F6EECF244321}">
                <p14:modId xmlns:p14="http://schemas.microsoft.com/office/powerpoint/2010/main" val="1517302808"/>
              </p:ext>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Imagen 3"/>
          <p:cNvPicPr>
            <a:picLocks noChangeAspect="1"/>
          </p:cNvPicPr>
          <p:nvPr/>
        </p:nvPicPr>
        <p:blipFill rotWithShape="1">
          <a:blip r:embed="rId11" cstate="print">
            <a:extLst>
              <a:ext uri="{28A0092B-C50C-407E-A947-70E740481C1C}">
                <a14:useLocalDpi xmlns:a14="http://schemas.microsoft.com/office/drawing/2010/main" val="0"/>
              </a:ext>
            </a:extLst>
          </a:blip>
          <a:srcRect l="11667" r="4065"/>
          <a:stretch/>
        </p:blipFill>
        <p:spPr>
          <a:xfrm>
            <a:off x="3668388" y="2136013"/>
            <a:ext cx="1576568" cy="1144986"/>
          </a:xfrm>
          <a:prstGeom prst="rect">
            <a:avLst/>
          </a:prstGeom>
        </p:spPr>
      </p:pic>
    </p:spTree>
    <p:extLst>
      <p:ext uri="{BB962C8B-B14F-4D97-AF65-F5344CB8AC3E}">
        <p14:creationId xmlns:p14="http://schemas.microsoft.com/office/powerpoint/2010/main" val="1578576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aphicFrame>
        <p:nvGraphicFramePr>
          <p:cNvPr id="20" name="Diagrama 19"/>
          <p:cNvGraphicFramePr/>
          <p:nvPr>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20FB9086-6B44-4E05-9FFC-414149DDD7AF}"/>
              </a:ext>
            </a:extLst>
          </p:cNvPr>
          <p:cNvSpPr/>
          <p:nvPr/>
        </p:nvSpPr>
        <p:spPr>
          <a:xfrm>
            <a:off x="545770" y="1997271"/>
            <a:ext cx="7963211" cy="2893100"/>
          </a:xfrm>
          <a:prstGeom prst="rect">
            <a:avLst/>
          </a:prstGeom>
        </p:spPr>
        <p:txBody>
          <a:bodyPr wrap="square">
            <a:spAutoFit/>
          </a:bodyPr>
          <a:lstStyle/>
          <a:p>
            <a:pPr marL="171450" lvl="0" indent="-171450" fontAlgn="auto">
              <a:spcBef>
                <a:spcPts val="0"/>
              </a:spcBef>
              <a:spcAft>
                <a:spcPts val="0"/>
              </a:spcAft>
              <a:buFont typeface="Arial" panose="020B0604020202020204" pitchFamily="34" charset="0"/>
              <a:buChar char="•"/>
              <a:defRPr/>
            </a:pPr>
            <a:r>
              <a:rPr lang="es-ES" sz="1400" b="1" dirty="0">
                <a:solidFill>
                  <a:srgbClr val="00B050"/>
                </a:solidFill>
                <a:latin typeface="Calibri" panose="020F0502020204030204" pitchFamily="34" charset="0"/>
                <a:cs typeface="Calibri" panose="020F0502020204030204" pitchFamily="34" charset="0"/>
              </a:rPr>
              <a:t>Esta etapa es la de la solución y la acción </a:t>
            </a:r>
            <a:r>
              <a:rPr lang="es-ES" sz="1400" dirty="0">
                <a:latin typeface="Calibri" panose="020F0502020204030204" pitchFamily="34" charset="0"/>
                <a:cs typeface="Calibri" panose="020F0502020204030204" pitchFamily="34" charset="0"/>
              </a:rPr>
              <a:t>y es a la que muchos se sienten tentados a saltar desde el inicio del proyecto. </a:t>
            </a:r>
          </a:p>
          <a:p>
            <a:pPr marL="171450" lvl="0" indent="-171450"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Antes de empezar a desarrollar soluciones, muchos equipos vuelven a revisar el documento marco del proyecto y modifican las declaraciones de problema y objetivos para que reflejen </a:t>
            </a:r>
            <a:r>
              <a:rPr lang="es-ES" sz="1400" b="1" dirty="0">
                <a:solidFill>
                  <a:srgbClr val="00B050"/>
                </a:solidFill>
                <a:latin typeface="Calibri" panose="020F0502020204030204" pitchFamily="34" charset="0"/>
                <a:cs typeface="Calibri" panose="020F0502020204030204" pitchFamily="34" charset="0"/>
              </a:rPr>
              <a:t>sus descubrimientos hasta este punto. </a:t>
            </a:r>
          </a:p>
          <a:p>
            <a:pPr marL="171450" lvl="0" indent="-171450"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Los equipos también modifican el alcance del proyecto, en base a una mejor comprensión del problema y del proceso. Pero una vez que el equipo ha realineado los objetivos, </a:t>
            </a:r>
            <a:r>
              <a:rPr lang="es-ES" sz="1400" b="1" dirty="0">
                <a:solidFill>
                  <a:srgbClr val="00B050"/>
                </a:solidFill>
                <a:latin typeface="Calibri" panose="020F0502020204030204" pitchFamily="34" charset="0"/>
                <a:cs typeface="Calibri" panose="020F0502020204030204" pitchFamily="34" charset="0"/>
              </a:rPr>
              <a:t>la etapa de Mejorar permite planificar y lograr los resultados. </a:t>
            </a:r>
          </a:p>
          <a:p>
            <a:pPr marL="171450" lvl="0" indent="-171450"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Una vez que se han propuesto varias soluciones potenciales, se usan varios criterios, incluyendo costes y beneficios probables y riesgos </a:t>
            </a:r>
            <a:r>
              <a:rPr lang="es-ES" sz="1400" b="1" dirty="0">
                <a:solidFill>
                  <a:srgbClr val="00B050"/>
                </a:solidFill>
                <a:latin typeface="Calibri" panose="020F0502020204030204" pitchFamily="34" charset="0"/>
                <a:cs typeface="Calibri" panose="020F0502020204030204" pitchFamily="34" charset="0"/>
              </a:rPr>
              <a:t>para seleccionar la solución más prometedora y práctica. </a:t>
            </a:r>
          </a:p>
          <a:p>
            <a:pPr marL="171450" lvl="0" indent="-171450"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En este punto, </a:t>
            </a:r>
            <a:r>
              <a:rPr lang="es-ES" sz="1400" b="1" dirty="0">
                <a:solidFill>
                  <a:srgbClr val="00B050"/>
                </a:solidFill>
                <a:latin typeface="Calibri" panose="020F0502020204030204" pitchFamily="34" charset="0"/>
                <a:cs typeface="Calibri" panose="020F0502020204030204" pitchFamily="34" charset="0"/>
              </a:rPr>
              <a:t>la etapa “Mejorar” se transforma en “Implementar”. </a:t>
            </a:r>
            <a:r>
              <a:rPr lang="es-ES" sz="1400" dirty="0">
                <a:latin typeface="Calibri" panose="020F0502020204030204" pitchFamily="34" charset="0"/>
                <a:cs typeface="Calibri" panose="020F0502020204030204" pitchFamily="34" charset="0"/>
              </a:rPr>
              <a:t>En esta etapa se suele implementar previamente un piloto a pequeña escala para obtener datos y ver el impacto de la solución con respecto a la causa raíz del problema.</a:t>
            </a:r>
            <a:endParaRPr lang="es-P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2340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echa derecha 4"/>
          <p:cNvSpPr/>
          <p:nvPr/>
        </p:nvSpPr>
        <p:spPr>
          <a:xfrm>
            <a:off x="3524527" y="2721932"/>
            <a:ext cx="1020113" cy="27113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cxnSp>
        <p:nvCxnSpPr>
          <p:cNvPr id="6" name="Conector angular 5"/>
          <p:cNvCxnSpPr/>
          <p:nvPr/>
        </p:nvCxnSpPr>
        <p:spPr>
          <a:xfrm rot="5400000">
            <a:off x="4537872" y="1610310"/>
            <a:ext cx="566797" cy="4038534"/>
          </a:xfrm>
          <a:prstGeom prst="bentConnector2">
            <a:avLst/>
          </a:prstGeom>
          <a:ln w="38100">
            <a:solidFill>
              <a:srgbClr val="92475C"/>
            </a:solidFill>
            <a:tailEnd type="triangle"/>
          </a:ln>
        </p:spPr>
        <p:style>
          <a:lnRef idx="1">
            <a:schemeClr val="accent1"/>
          </a:lnRef>
          <a:fillRef idx="0">
            <a:schemeClr val="accent1"/>
          </a:fillRef>
          <a:effectRef idx="0">
            <a:schemeClr val="accent1"/>
          </a:effectRef>
          <a:fontRef idx="minor">
            <a:schemeClr val="tx1"/>
          </a:fontRef>
        </p:style>
      </p:cxnSp>
      <p:sp>
        <p:nvSpPr>
          <p:cNvPr id="7" name="Flecha derecha 6"/>
          <p:cNvSpPr/>
          <p:nvPr/>
        </p:nvSpPr>
        <p:spPr>
          <a:xfrm>
            <a:off x="1627612" y="4584172"/>
            <a:ext cx="1020113" cy="27113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8" name="CuadroTexto 7"/>
          <p:cNvSpPr txBox="1"/>
          <p:nvPr/>
        </p:nvSpPr>
        <p:spPr>
          <a:xfrm>
            <a:off x="1601377" y="4855308"/>
            <a:ext cx="1260140" cy="323165"/>
          </a:xfrm>
          <a:prstGeom prst="rect">
            <a:avLst/>
          </a:prstGeom>
          <a:noFill/>
        </p:spPr>
        <p:txBody>
          <a:bodyPr wrap="square" rtlCol="0">
            <a:spAutoFit/>
          </a:bodyPr>
          <a:lstStyle/>
          <a:p>
            <a:r>
              <a:rPr lang="es-PE" sz="1500" b="1" dirty="0">
                <a:latin typeface="Calibri" charset="0"/>
                <a:ea typeface="Calibri" charset="0"/>
                <a:cs typeface="Calibri" charset="0"/>
              </a:rPr>
              <a:t>Productos</a:t>
            </a:r>
          </a:p>
        </p:txBody>
      </p:sp>
      <p:pic>
        <p:nvPicPr>
          <p:cNvPr id="9" name="Imagen 8"/>
          <p:cNvPicPr>
            <a:picLocks noChangeAspect="1"/>
          </p:cNvPicPr>
          <p:nvPr/>
        </p:nvPicPr>
        <p:blipFill>
          <a:blip r:embed="rId3"/>
          <a:stretch>
            <a:fillRect/>
          </a:stretch>
        </p:blipFill>
        <p:spPr>
          <a:xfrm>
            <a:off x="1287799" y="1864561"/>
            <a:ext cx="1594038" cy="1382065"/>
          </a:xfrm>
          <a:prstGeom prst="rect">
            <a:avLst/>
          </a:prstGeom>
        </p:spPr>
      </p:pic>
      <p:sp>
        <p:nvSpPr>
          <p:cNvPr id="12" name="Rectángulo redondeado 11"/>
          <p:cNvSpPr/>
          <p:nvPr/>
        </p:nvSpPr>
        <p:spPr>
          <a:xfrm>
            <a:off x="4576895" y="4344951"/>
            <a:ext cx="3730308" cy="852524"/>
          </a:xfrm>
          <a:prstGeom prst="roundRect">
            <a:avLst>
              <a:gd name="adj" fmla="val 9626"/>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lIns="144000" rtlCol="0" anchor="ctr"/>
          <a:lstStyle/>
          <a:p>
            <a:pPr lvl="0"/>
            <a:r>
              <a:rPr lang="es-PE" sz="1600" b="1">
                <a:latin typeface="Calibri" charset="0"/>
                <a:ea typeface="Calibri" charset="0"/>
                <a:cs typeface="Calibri" charset="0"/>
              </a:rPr>
              <a:t>Procedimientos, controles, metodologías para sostener las ganancias.</a:t>
            </a:r>
            <a:endParaRPr lang="es-PE" sz="1600" b="1" dirty="0">
              <a:latin typeface="Calibri" charset="0"/>
              <a:ea typeface="Calibri" charset="0"/>
              <a:cs typeface="Calibri" charset="0"/>
            </a:endParaRPr>
          </a:p>
        </p:txBody>
      </p:sp>
      <p:sp>
        <p:nvSpPr>
          <p:cNvPr id="14" name="CuadroTexto 13"/>
          <p:cNvSpPr txBox="1"/>
          <p:nvPr/>
        </p:nvSpPr>
        <p:spPr>
          <a:xfrm>
            <a:off x="1287799" y="1770452"/>
            <a:ext cx="1664021" cy="461665"/>
          </a:xfrm>
          <a:prstGeom prst="rect">
            <a:avLst/>
          </a:prstGeom>
          <a:solidFill>
            <a:schemeClr val="bg1"/>
          </a:solidFill>
        </p:spPr>
        <p:txBody>
          <a:bodyPr wrap="square" rtlCol="0">
            <a:spAutoFit/>
          </a:bodyPr>
          <a:lstStyle/>
          <a:p>
            <a:pPr algn="ctr"/>
            <a:r>
              <a:rPr lang="es-PE" sz="1200" b="1" dirty="0">
                <a:latin typeface="Calibri" charset="0"/>
                <a:ea typeface="Calibri" charset="0"/>
                <a:cs typeface="Calibri" charset="0"/>
              </a:rPr>
              <a:t>Proceso de Monitoreo Y Control</a:t>
            </a:r>
          </a:p>
        </p:txBody>
      </p:sp>
      <p:grpSp>
        <p:nvGrpSpPr>
          <p:cNvPr id="19" name="Agrupar 18"/>
          <p:cNvGrpSpPr/>
          <p:nvPr/>
        </p:nvGrpSpPr>
        <p:grpSpPr>
          <a:xfrm>
            <a:off x="1420781" y="3325823"/>
            <a:ext cx="1072115" cy="1215951"/>
            <a:chOff x="1420781" y="3325823"/>
            <a:chExt cx="1072115" cy="1215951"/>
          </a:xfrm>
        </p:grpSpPr>
        <p:pic>
          <p:nvPicPr>
            <p:cNvPr id="17" name="Imagen 16"/>
            <p:cNvPicPr>
              <a:picLocks noChangeAspect="1"/>
            </p:cNvPicPr>
            <p:nvPr/>
          </p:nvPicPr>
          <p:blipFill rotWithShape="1">
            <a:blip r:embed="rId4"/>
            <a:srcRect l="63704" t="15931" b="3005"/>
            <a:stretch/>
          </p:blipFill>
          <p:spPr>
            <a:xfrm>
              <a:off x="1843697" y="3383709"/>
              <a:ext cx="649199" cy="1158065"/>
            </a:xfrm>
            <a:prstGeom prst="rect">
              <a:avLst/>
            </a:prstGeom>
          </p:spPr>
        </p:pic>
        <p:sp>
          <p:nvSpPr>
            <p:cNvPr id="18" name="Forma libre 17"/>
            <p:cNvSpPr/>
            <p:nvPr/>
          </p:nvSpPr>
          <p:spPr>
            <a:xfrm>
              <a:off x="1420781" y="3325823"/>
              <a:ext cx="608386" cy="973435"/>
            </a:xfrm>
            <a:custGeom>
              <a:avLst/>
              <a:gdLst>
                <a:gd name="connsiteX0" fmla="*/ 393447 w 608386"/>
                <a:gd name="connsiteY0" fmla="*/ 969307 h 973435"/>
                <a:gd name="connsiteX1" fmla="*/ 448092 w 608386"/>
                <a:gd name="connsiteY1" fmla="*/ 889160 h 973435"/>
                <a:gd name="connsiteX2" fmla="*/ 568312 w 608386"/>
                <a:gd name="connsiteY2" fmla="*/ 714295 h 973435"/>
                <a:gd name="connsiteX3" fmla="*/ 608386 w 608386"/>
                <a:gd name="connsiteY3" fmla="*/ 495713 h 973435"/>
                <a:gd name="connsiteX4" fmla="*/ 568312 w 608386"/>
                <a:gd name="connsiteY4" fmla="*/ 302633 h 973435"/>
                <a:gd name="connsiteX5" fmla="*/ 513667 w 608386"/>
                <a:gd name="connsiteY5" fmla="*/ 105909 h 973435"/>
                <a:gd name="connsiteX6" fmla="*/ 386161 w 608386"/>
                <a:gd name="connsiteY6" fmla="*/ 40335 h 973435"/>
                <a:gd name="connsiteX7" fmla="*/ 0 w 608386"/>
                <a:gd name="connsiteY7" fmla="*/ 732510 h 973435"/>
                <a:gd name="connsiteX8" fmla="*/ 393447 w 608386"/>
                <a:gd name="connsiteY8" fmla="*/ 969307 h 9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386" h="973435">
                  <a:moveTo>
                    <a:pt x="393447" y="969307"/>
                  </a:moveTo>
                  <a:cubicBezTo>
                    <a:pt x="468129" y="995415"/>
                    <a:pt x="448092" y="889160"/>
                    <a:pt x="448092" y="889160"/>
                  </a:cubicBezTo>
                  <a:cubicBezTo>
                    <a:pt x="477236" y="846658"/>
                    <a:pt x="541596" y="779869"/>
                    <a:pt x="568312" y="714295"/>
                  </a:cubicBezTo>
                  <a:cubicBezTo>
                    <a:pt x="595028" y="648720"/>
                    <a:pt x="608386" y="564323"/>
                    <a:pt x="608386" y="495713"/>
                  </a:cubicBezTo>
                  <a:cubicBezTo>
                    <a:pt x="608386" y="427103"/>
                    <a:pt x="584099" y="367600"/>
                    <a:pt x="568312" y="302633"/>
                  </a:cubicBezTo>
                  <a:cubicBezTo>
                    <a:pt x="552526" y="237666"/>
                    <a:pt x="544025" y="149625"/>
                    <a:pt x="513667" y="105909"/>
                  </a:cubicBezTo>
                  <a:cubicBezTo>
                    <a:pt x="483309" y="62193"/>
                    <a:pt x="471772" y="-64099"/>
                    <a:pt x="386161" y="40335"/>
                  </a:cubicBezTo>
                  <a:cubicBezTo>
                    <a:pt x="300550" y="144768"/>
                    <a:pt x="-607" y="578289"/>
                    <a:pt x="0" y="732510"/>
                  </a:cubicBezTo>
                  <a:cubicBezTo>
                    <a:pt x="607" y="886731"/>
                    <a:pt x="318765" y="943199"/>
                    <a:pt x="393447" y="969307"/>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5" name="CuadroTexto 14"/>
          <p:cNvSpPr txBox="1"/>
          <p:nvPr/>
        </p:nvSpPr>
        <p:spPr>
          <a:xfrm>
            <a:off x="647946" y="3667108"/>
            <a:ext cx="1232120" cy="276999"/>
          </a:xfrm>
          <a:prstGeom prst="rect">
            <a:avLst/>
          </a:prstGeom>
          <a:solidFill>
            <a:schemeClr val="bg1"/>
          </a:solidFill>
        </p:spPr>
        <p:txBody>
          <a:bodyPr wrap="square" rtlCol="0">
            <a:spAutoFit/>
          </a:bodyPr>
          <a:lstStyle/>
          <a:p>
            <a:pPr algn="ctr"/>
            <a:r>
              <a:rPr lang="es-PE" sz="1200" b="1">
                <a:latin typeface="Calibri" charset="0"/>
                <a:ea typeface="Calibri" charset="0"/>
                <a:cs typeface="Calibri" charset="0"/>
              </a:rPr>
              <a:t>Celebración</a:t>
            </a:r>
            <a:endParaRPr lang="es-PE" sz="1200" b="1" dirty="0">
              <a:latin typeface="Calibri" charset="0"/>
              <a:ea typeface="Calibri" charset="0"/>
              <a:cs typeface="Calibri" charset="0"/>
            </a:endParaRPr>
          </a:p>
        </p:txBody>
      </p:sp>
      <p:graphicFrame>
        <p:nvGraphicFramePr>
          <p:cNvPr id="20" name="Diagrama 19"/>
          <p:cNvGraphicFramePr/>
          <p:nvPr>
            <p:extLst>
              <p:ext uri="{D42A27DB-BD31-4B8C-83A1-F6EECF244321}">
                <p14:modId xmlns:p14="http://schemas.microsoft.com/office/powerpoint/2010/main" val="546860088"/>
              </p:ext>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ángulo 21"/>
          <p:cNvSpPr/>
          <p:nvPr/>
        </p:nvSpPr>
        <p:spPr>
          <a:xfrm>
            <a:off x="4974336" y="2286000"/>
            <a:ext cx="2935224" cy="914400"/>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24" name="CuadroTexto 23"/>
          <p:cNvSpPr txBox="1"/>
          <p:nvPr/>
        </p:nvSpPr>
        <p:spPr>
          <a:xfrm>
            <a:off x="6367330" y="2508790"/>
            <a:ext cx="1418078" cy="523220"/>
          </a:xfrm>
          <a:prstGeom prst="rect">
            <a:avLst/>
          </a:prstGeom>
          <a:solidFill>
            <a:schemeClr val="bg1"/>
          </a:solidFill>
        </p:spPr>
        <p:txBody>
          <a:bodyPr wrap="square" rtlCol="0">
            <a:spAutoFit/>
          </a:bodyPr>
          <a:lstStyle/>
          <a:p>
            <a:r>
              <a:rPr lang="es-PE" sz="1400" b="1" dirty="0">
                <a:latin typeface="Calibri" charset="0"/>
                <a:ea typeface="Calibri" charset="0"/>
                <a:cs typeface="Calibri" charset="0"/>
              </a:rPr>
              <a:t>Documentación &amp; Comunicación</a:t>
            </a:r>
          </a:p>
        </p:txBody>
      </p:sp>
      <p:pic>
        <p:nvPicPr>
          <p:cNvPr id="25" name="Imagen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8208" y="2383049"/>
            <a:ext cx="515072" cy="514197"/>
          </a:xfrm>
          <a:prstGeom prst="rect">
            <a:avLst/>
          </a:prstGeom>
        </p:spPr>
      </p:pic>
      <p:grpSp>
        <p:nvGrpSpPr>
          <p:cNvPr id="26" name="Agrupar 25"/>
          <p:cNvGrpSpPr/>
          <p:nvPr/>
        </p:nvGrpSpPr>
        <p:grpSpPr>
          <a:xfrm>
            <a:off x="5260278" y="2828592"/>
            <a:ext cx="965897" cy="299324"/>
            <a:chOff x="5549758" y="3262009"/>
            <a:chExt cx="972519" cy="301376"/>
          </a:xfrm>
        </p:grpSpPr>
        <p:grpSp>
          <p:nvGrpSpPr>
            <p:cNvPr id="27" name="Agrupar 26"/>
            <p:cNvGrpSpPr/>
            <p:nvPr/>
          </p:nvGrpSpPr>
          <p:grpSpPr>
            <a:xfrm>
              <a:off x="5549758" y="3262009"/>
              <a:ext cx="205483" cy="301376"/>
              <a:chOff x="5549758" y="3262009"/>
              <a:chExt cx="205483" cy="301376"/>
            </a:xfrm>
          </p:grpSpPr>
          <p:sp>
            <p:nvSpPr>
              <p:cNvPr id="30" name="Elipse 29"/>
              <p:cNvSpPr/>
              <p:nvPr/>
            </p:nvSpPr>
            <p:spPr>
              <a:xfrm>
                <a:off x="5549758" y="3513013"/>
                <a:ext cx="205483" cy="45719"/>
              </a:xfrm>
              <a:prstGeom prst="ellipse">
                <a:avLst/>
              </a:prstGeom>
              <a:solidFill>
                <a:srgbClr val="92475C"/>
              </a:solidFill>
              <a:ln w="12700">
                <a:solidFill>
                  <a:srgbClr val="92475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31" name="Elipse 30"/>
              <p:cNvSpPr/>
              <p:nvPr/>
            </p:nvSpPr>
            <p:spPr>
              <a:xfrm>
                <a:off x="5549758" y="3265363"/>
                <a:ext cx="205483" cy="45719"/>
              </a:xfrm>
              <a:prstGeom prst="ellipse">
                <a:avLst/>
              </a:prstGeom>
              <a:solidFill>
                <a:srgbClr val="F2D064"/>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32" name="Cilindro 31"/>
              <p:cNvSpPr/>
              <p:nvPr/>
            </p:nvSpPr>
            <p:spPr>
              <a:xfrm>
                <a:off x="5549758" y="3262009"/>
                <a:ext cx="205483" cy="301376"/>
              </a:xfrm>
              <a:prstGeom prst="can">
                <a:avLst/>
              </a:prstGeom>
              <a:noFill/>
              <a:ln w="12700">
                <a:solidFill>
                  <a:srgbClr val="F2D06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grpSp>
            <p:nvGrpSpPr>
              <p:cNvPr id="33" name="Agrupar 32"/>
              <p:cNvGrpSpPr/>
              <p:nvPr/>
            </p:nvGrpSpPr>
            <p:grpSpPr>
              <a:xfrm>
                <a:off x="5607256" y="3355706"/>
                <a:ext cx="90487" cy="117743"/>
                <a:chOff x="5951538" y="3336925"/>
                <a:chExt cx="131762" cy="171450"/>
              </a:xfrm>
            </p:grpSpPr>
            <p:cxnSp>
              <p:nvCxnSpPr>
                <p:cNvPr id="34" name="Conector recto 33"/>
                <p:cNvCxnSpPr/>
                <p:nvPr/>
              </p:nvCxnSpPr>
              <p:spPr>
                <a:xfrm flipH="1">
                  <a:off x="5951538" y="3405505"/>
                  <a:ext cx="13176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cxnSp>
              <p:nvCxnSpPr>
                <p:cNvPr id="35" name="Conector recto 34"/>
                <p:cNvCxnSpPr/>
                <p:nvPr/>
              </p:nvCxnSpPr>
              <p:spPr>
                <a:xfrm flipH="1">
                  <a:off x="5980113" y="3439795"/>
                  <a:ext cx="7461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cxnSp>
              <p:nvCxnSpPr>
                <p:cNvPr id="36" name="Conector recto 35"/>
                <p:cNvCxnSpPr/>
                <p:nvPr/>
              </p:nvCxnSpPr>
              <p:spPr>
                <a:xfrm flipH="1">
                  <a:off x="5980113" y="3474085"/>
                  <a:ext cx="7461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cxnSp>
              <p:nvCxnSpPr>
                <p:cNvPr id="37" name="Conector recto 36"/>
                <p:cNvCxnSpPr/>
                <p:nvPr/>
              </p:nvCxnSpPr>
              <p:spPr>
                <a:xfrm flipH="1">
                  <a:off x="5980113" y="3508375"/>
                  <a:ext cx="7461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cxnSp>
              <p:nvCxnSpPr>
                <p:cNvPr id="38" name="Conector recto 37"/>
                <p:cNvCxnSpPr/>
                <p:nvPr/>
              </p:nvCxnSpPr>
              <p:spPr>
                <a:xfrm flipH="1">
                  <a:off x="5980113" y="3371215"/>
                  <a:ext cx="7461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cxnSp>
              <p:nvCxnSpPr>
                <p:cNvPr id="39" name="Conector recto 38"/>
                <p:cNvCxnSpPr/>
                <p:nvPr/>
              </p:nvCxnSpPr>
              <p:spPr>
                <a:xfrm flipH="1">
                  <a:off x="5980113" y="3336925"/>
                  <a:ext cx="74612" cy="0"/>
                </a:xfrm>
                <a:prstGeom prst="line">
                  <a:avLst/>
                </a:prstGeom>
                <a:ln>
                  <a:solidFill>
                    <a:srgbClr val="F2D064"/>
                  </a:solidFill>
                </a:ln>
              </p:spPr>
              <p:style>
                <a:lnRef idx="1">
                  <a:schemeClr val="dk1"/>
                </a:lnRef>
                <a:fillRef idx="0">
                  <a:schemeClr val="dk1"/>
                </a:fillRef>
                <a:effectRef idx="0">
                  <a:schemeClr val="dk1"/>
                </a:effectRef>
                <a:fontRef idx="minor">
                  <a:schemeClr val="tx1"/>
                </a:fontRef>
              </p:style>
            </p:cxnSp>
          </p:grpSp>
        </p:grpSp>
        <p:cxnSp>
          <p:nvCxnSpPr>
            <p:cNvPr id="28" name="Conector recto de flecha 27"/>
            <p:cNvCxnSpPr/>
            <p:nvPr/>
          </p:nvCxnSpPr>
          <p:spPr>
            <a:xfrm flipH="1">
              <a:off x="5781676" y="3405532"/>
              <a:ext cx="184149" cy="0"/>
            </a:xfrm>
            <a:prstGeom prst="straightConnector1">
              <a:avLst/>
            </a:prstGeom>
            <a:ln w="19050">
              <a:solidFill>
                <a:srgbClr val="F2D064"/>
              </a:solidFill>
              <a:tailEnd type="triangle"/>
            </a:ln>
          </p:spPr>
          <p:style>
            <a:lnRef idx="1">
              <a:schemeClr val="dk1"/>
            </a:lnRef>
            <a:fillRef idx="0">
              <a:schemeClr val="dk1"/>
            </a:fillRef>
            <a:effectRef idx="0">
              <a:schemeClr val="dk1"/>
            </a:effectRef>
            <a:fontRef idx="minor">
              <a:schemeClr val="tx1"/>
            </a:fontRef>
          </p:style>
        </p:cxnSp>
        <p:sp>
          <p:nvSpPr>
            <p:cNvPr id="29" name="CuadroTexto 28"/>
            <p:cNvSpPr txBox="1"/>
            <p:nvPr/>
          </p:nvSpPr>
          <p:spPr>
            <a:xfrm>
              <a:off x="5905473" y="3300412"/>
              <a:ext cx="616804" cy="201426"/>
            </a:xfrm>
            <a:prstGeom prst="rect">
              <a:avLst/>
            </a:prstGeom>
            <a:noFill/>
          </p:spPr>
          <p:txBody>
            <a:bodyPr wrap="square" rtlCol="0">
              <a:spAutoFit/>
            </a:bodyPr>
            <a:lstStyle/>
            <a:p>
              <a:r>
                <a:rPr lang="es-PE" sz="700" dirty="0">
                  <a:solidFill>
                    <a:srgbClr val="E5594B"/>
                  </a:solidFill>
                  <a:latin typeface="Calibri" panose="020F0502020204030204" pitchFamily="34" charset="0"/>
                </a:rPr>
                <a:t>Fill to here</a:t>
              </a:r>
            </a:p>
          </p:txBody>
        </p:sp>
      </p:grpSp>
      <p:sp>
        <p:nvSpPr>
          <p:cNvPr id="4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Tree>
    <p:extLst>
      <p:ext uri="{BB962C8B-B14F-4D97-AF65-F5344CB8AC3E}">
        <p14:creationId xmlns:p14="http://schemas.microsoft.com/office/powerpoint/2010/main" val="1711497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a 19"/>
          <p:cNvGraphicFramePr/>
          <p:nvPr>
            <p:extLst/>
          </p:nvPr>
        </p:nvGraphicFramePr>
        <p:xfrm>
          <a:off x="684213" y="923475"/>
          <a:ext cx="7782236" cy="66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2" name="Rectángulo 1">
            <a:extLst>
              <a:ext uri="{FF2B5EF4-FFF2-40B4-BE49-F238E27FC236}">
                <a16:creationId xmlns:a16="http://schemas.microsoft.com/office/drawing/2014/main" id="{CBE85152-8BAA-4E70-88B3-979E54CE21B5}"/>
              </a:ext>
            </a:extLst>
          </p:cNvPr>
          <p:cNvSpPr/>
          <p:nvPr/>
        </p:nvSpPr>
        <p:spPr>
          <a:xfrm>
            <a:off x="684214" y="2372361"/>
            <a:ext cx="7782235" cy="1600438"/>
          </a:xfrm>
          <a:prstGeom prst="rect">
            <a:avLst/>
          </a:prstGeom>
        </p:spPr>
        <p:txBody>
          <a:bodyPr wrap="square">
            <a:spAutoFit/>
          </a:bodyPr>
          <a:lstStyle/>
          <a:p>
            <a:pPr algn="just"/>
            <a:r>
              <a:rPr lang="es-ES" sz="1400" b="1" dirty="0">
                <a:solidFill>
                  <a:schemeClr val="accent6"/>
                </a:solidFill>
                <a:latin typeface="Calibri" panose="020F0502020204030204" pitchFamily="34" charset="0"/>
                <a:cs typeface="Calibri" panose="020F0502020204030204" pitchFamily="34" charset="0"/>
              </a:rPr>
              <a:t>El objetivo de la fase Controlar </a:t>
            </a:r>
            <a:r>
              <a:rPr lang="es-ES" sz="1400" dirty="0">
                <a:latin typeface="Calibri" panose="020F0502020204030204" pitchFamily="34" charset="0"/>
                <a:cs typeface="Calibri" panose="020F0502020204030204" pitchFamily="34" charset="0"/>
              </a:rPr>
              <a:t>es mantener los cambios que se realizaron en las </a:t>
            </a:r>
            <a:r>
              <a:rPr lang="es-ES" sz="1400" dirty="0" err="1">
                <a:latin typeface="Calibri" panose="020F0502020204030204" pitchFamily="34" charset="0"/>
                <a:cs typeface="Calibri" panose="020F0502020204030204" pitchFamily="34" charset="0"/>
              </a:rPr>
              <a:t>X’s</a:t>
            </a:r>
            <a:r>
              <a:rPr lang="es-ES" sz="1400" dirty="0">
                <a:latin typeface="Calibri" panose="020F0502020204030204" pitchFamily="34" charset="0"/>
                <a:cs typeface="Calibri" panose="020F0502020204030204" pitchFamily="34" charset="0"/>
              </a:rPr>
              <a:t> (entradas) de la ecuación a fin de sustentar las mejoras en las </a:t>
            </a:r>
            <a:r>
              <a:rPr lang="es-ES" sz="1400" dirty="0" err="1">
                <a:latin typeface="Calibri" panose="020F0502020204030204" pitchFamily="34" charset="0"/>
                <a:cs typeface="Calibri" panose="020F0502020204030204" pitchFamily="34" charset="0"/>
              </a:rPr>
              <a:t>Y’s</a:t>
            </a:r>
            <a:r>
              <a:rPr lang="es-ES" sz="1400" dirty="0">
                <a:latin typeface="Calibri" panose="020F0502020204030204" pitchFamily="34" charset="0"/>
                <a:cs typeface="Calibri" panose="020F0502020204030204" pitchFamily="34" charset="0"/>
              </a:rPr>
              <a:t> (resultados). </a:t>
            </a:r>
          </a:p>
          <a:p>
            <a:pPr algn="just"/>
            <a:endParaRPr lang="es-ES" sz="1400" dirty="0">
              <a:latin typeface="Calibri" panose="020F0502020204030204" pitchFamily="34" charset="0"/>
              <a:cs typeface="Calibri" panose="020F0502020204030204" pitchFamily="34" charset="0"/>
            </a:endParaRPr>
          </a:p>
          <a:p>
            <a:pPr algn="just"/>
            <a:r>
              <a:rPr lang="es-ES" sz="1400" dirty="0">
                <a:latin typeface="Calibri" panose="020F0502020204030204" pitchFamily="34" charset="0"/>
                <a:cs typeface="Calibri" panose="020F0502020204030204" pitchFamily="34" charset="0"/>
              </a:rPr>
              <a:t>En esta fase, se sigue </a:t>
            </a:r>
            <a:r>
              <a:rPr lang="es-ES" sz="1400" b="1" dirty="0">
                <a:solidFill>
                  <a:schemeClr val="accent6"/>
                </a:solidFill>
                <a:latin typeface="Calibri" panose="020F0502020204030204" pitchFamily="34" charset="0"/>
                <a:cs typeface="Calibri" panose="020F0502020204030204" pitchFamily="34" charset="0"/>
              </a:rPr>
              <a:t>documentando y controlando los procesos </a:t>
            </a:r>
            <a:r>
              <a:rPr lang="es-ES" sz="1400" dirty="0">
                <a:latin typeface="Calibri" panose="020F0502020204030204" pitchFamily="34" charset="0"/>
                <a:cs typeface="Calibri" panose="020F0502020204030204" pitchFamily="34" charset="0"/>
              </a:rPr>
              <a:t>por medio de las métricas que se definieron y otras herramientas de medida para evaluar su capacidad a lo largo del tiempo. </a:t>
            </a:r>
          </a:p>
          <a:p>
            <a:pPr algn="just"/>
            <a:endParaRPr lang="es-ES" sz="1400" dirty="0">
              <a:latin typeface="Calibri" panose="020F0502020204030204" pitchFamily="34" charset="0"/>
              <a:cs typeface="Calibri" panose="020F0502020204030204" pitchFamily="34" charset="0"/>
            </a:endParaRPr>
          </a:p>
          <a:p>
            <a:pPr algn="just"/>
            <a:r>
              <a:rPr lang="es-ES" sz="1400" dirty="0">
                <a:latin typeface="Calibri" panose="020F0502020204030204" pitchFamily="34" charset="0"/>
                <a:cs typeface="Calibri" panose="020F0502020204030204" pitchFamily="34" charset="0"/>
              </a:rPr>
              <a:t>Se compara con los resultados de la etapa Medir para validar si se lograron los </a:t>
            </a:r>
            <a:r>
              <a:rPr lang="es-ES" sz="1400" b="1" dirty="0">
                <a:solidFill>
                  <a:schemeClr val="accent6"/>
                </a:solidFill>
                <a:latin typeface="Calibri" panose="020F0502020204030204" pitchFamily="34" charset="0"/>
                <a:cs typeface="Calibri" panose="020F0502020204030204" pitchFamily="34" charset="0"/>
              </a:rPr>
              <a:t>objetivos del proyecto</a:t>
            </a:r>
            <a:r>
              <a:rPr lang="es-ES" sz="1400" dirty="0">
                <a:latin typeface="Calibri" panose="020F0502020204030204" pitchFamily="34" charset="0"/>
                <a:cs typeface="Calibri" panose="020F0502020204030204" pitchFamily="34" charset="0"/>
              </a:rPr>
              <a:t>.</a:t>
            </a:r>
            <a:endParaRPr lang="es-ES_tradnl"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608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48703" y="253454"/>
            <a:ext cx="8163664" cy="4924425"/>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p>
          <a:p>
            <a:pPr algn="ctr"/>
            <a:endParaRPr lang="es-ES_tradnl" altLang="es-PE" sz="1600" b="1" dirty="0">
              <a:latin typeface="Calibri" charset="0"/>
              <a:ea typeface="Calibri" charset="0"/>
              <a:cs typeface="Calibri" charset="0"/>
            </a:endParaRPr>
          </a:p>
          <a:p>
            <a:r>
              <a:rPr lang="es-ES" altLang="es-PE" sz="1600" b="1" dirty="0">
                <a:latin typeface="Calibri" charset="0"/>
                <a:ea typeface="Calibri" charset="0"/>
                <a:cs typeface="Calibri" charset="0"/>
              </a:rPr>
              <a:t>Ejemplo 1: </a:t>
            </a:r>
            <a:r>
              <a:rPr lang="es-ES" altLang="es-PE" sz="1600" dirty="0">
                <a:latin typeface="Calibri" charset="0"/>
                <a:ea typeface="Calibri" charset="0"/>
                <a:cs typeface="Calibri" charset="0"/>
              </a:rPr>
              <a:t>Mejorar el tiempo de respuesta a solicitudes o reclamos de los clientes</a:t>
            </a:r>
          </a:p>
          <a:p>
            <a:endParaRPr lang="es-MX"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ea typeface="Calibri" charset="0"/>
                <a:cs typeface="Calibri" charset="0"/>
              </a:rPr>
              <a:t>Definir: </a:t>
            </a:r>
            <a:r>
              <a:rPr lang="es-ES" altLang="es-PE" sz="1600" dirty="0">
                <a:latin typeface="Calibri" charset="0"/>
                <a:ea typeface="Calibri" charset="0"/>
                <a:cs typeface="Calibri" charset="0"/>
              </a:rPr>
              <a:t>Identificar que el tiempo de respuesta a las solicitudes y reclamos de los clientes es demasiado largo y establecer un objetivo de reducción. </a:t>
            </a:r>
            <a:r>
              <a:rPr lang="es-ES" altLang="es-PE" sz="1600" dirty="0" err="1">
                <a:latin typeface="Calibri" charset="0"/>
                <a:ea typeface="Calibri" charset="0"/>
                <a:cs typeface="Calibri" charset="0"/>
              </a:rPr>
              <a:t>CTQs</a:t>
            </a:r>
            <a:r>
              <a:rPr lang="es-ES" altLang="es-PE" sz="1600" dirty="0">
                <a:latin typeface="Calibri" charset="0"/>
                <a:ea typeface="Calibri" charset="0"/>
                <a:cs typeface="Calibri" charset="0"/>
              </a:rPr>
              <a:t>:</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Reducir el tiempo de respuesta a las solicitudes en un 25%</a:t>
            </a:r>
          </a:p>
          <a:p>
            <a:pPr marL="1200150" lvl="2" indent="-285750" algn="just">
              <a:buFont typeface="Wingdings" panose="05000000000000000000" pitchFamily="2" charset="2"/>
              <a:buChar char="ü"/>
            </a:pPr>
            <a:r>
              <a:rPr lang="es-PE" sz="1600" dirty="0">
                <a:latin typeface="Calibri" panose="020F0502020204030204" pitchFamily="34" charset="0"/>
                <a:cs typeface="Calibri" panose="020F0502020204030204" pitchFamily="34" charset="0"/>
              </a:rPr>
              <a:t>Reducir la cantidad de reclamos de los clientes en un 25%</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El objetivo del proyecto será mejorar el tiempo de respuesta a las solicitudes y reducir la cantidad de reclamos de los clientes en un 25% en los próximos 6 meses.</a:t>
            </a:r>
            <a:endParaRPr lang="es-ES" altLang="es-PE" sz="1600" dirty="0">
              <a:latin typeface="Calibri" panose="020F0502020204030204" pitchFamily="34" charset="0"/>
              <a:ea typeface="Calibri" charset="0"/>
              <a:cs typeface="Calibri" panose="020F0502020204030204" pitchFamily="34" charset="0"/>
            </a:endParaRPr>
          </a:p>
          <a:p>
            <a:pPr marL="1200150" lvl="2" indent="-285750" algn="just">
              <a:buFont typeface="Arial" panose="020B0604020202020204" pitchFamily="34" charset="0"/>
              <a:buChar char="•"/>
            </a:pPr>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Medir</a:t>
            </a:r>
            <a:r>
              <a:rPr lang="es-ES" altLang="es-PE" sz="1600" dirty="0">
                <a:latin typeface="Calibri" charset="0"/>
                <a:ea typeface="Calibri" charset="0"/>
                <a:cs typeface="Calibri" charset="0"/>
              </a:rPr>
              <a:t>: Recopilar datos sobre el tiempo actual de respuesta a las solicitudes o reclamos de los clientes:</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Indicadores: Tiempo promedio de respuesta a las solicitudes, Cantidad de reclamos de los clientes y el nivel de satisfacción actual del cliente (Línea base). </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Se podría medir el tiempo de respuesta desde el momento en que se recibe la solicitud o reclamo hasta el momento en que se resuelve. </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Los datos necesarios podrían ser recopilados a través de registros de servicio al cliente y encuestas de satisfacción del cliente.</a:t>
            </a:r>
          </a:p>
          <a:p>
            <a:pPr marL="1200150" lvl="2" indent="-285750" algn="just">
              <a:buFont typeface="Wingdings" panose="05000000000000000000" pitchFamily="2" charset="2"/>
              <a:buChar char="ü"/>
            </a:pPr>
            <a:r>
              <a:rPr lang="es-ES" altLang="es-PE" sz="1600" dirty="0">
                <a:latin typeface="Calibri" panose="020F0502020204030204" pitchFamily="34" charset="0"/>
                <a:ea typeface="Calibri" charset="0"/>
                <a:cs typeface="Calibri" panose="020F0502020204030204" pitchFamily="34" charset="0"/>
              </a:rPr>
              <a:t>Frecuencia de medición: Diaria durante 30 días.</a:t>
            </a:r>
          </a:p>
        </p:txBody>
      </p:sp>
    </p:spTree>
    <p:extLst>
      <p:ext uri="{BB962C8B-B14F-4D97-AF65-F5344CB8AC3E}">
        <p14:creationId xmlns:p14="http://schemas.microsoft.com/office/powerpoint/2010/main" val="3515216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36177" y="349877"/>
            <a:ext cx="8163664" cy="4431983"/>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p>
          <a:p>
            <a:pPr algn="ctr"/>
            <a:endParaRPr lang="es-ES_tradnl" altLang="es-PE" sz="1600" b="1" dirty="0">
              <a:latin typeface="Calibri" charset="0"/>
              <a:ea typeface="Calibri" charset="0"/>
              <a:cs typeface="Calibri" charset="0"/>
            </a:endParaRPr>
          </a:p>
          <a:p>
            <a:r>
              <a:rPr lang="es-ES" altLang="es-PE" sz="1600" b="1" dirty="0">
                <a:latin typeface="Calibri" charset="0"/>
                <a:ea typeface="Calibri" charset="0"/>
                <a:cs typeface="Calibri" charset="0"/>
              </a:rPr>
              <a:t>Ejemplo 1: </a:t>
            </a:r>
            <a:r>
              <a:rPr lang="es-ES" altLang="es-PE" sz="1600" dirty="0">
                <a:latin typeface="Calibri" charset="0"/>
                <a:ea typeface="Calibri" charset="0"/>
                <a:cs typeface="Calibri" charset="0"/>
              </a:rPr>
              <a:t>Mejorar el tiempo de respuesta a solicitudes o reclamos de los clientes</a:t>
            </a:r>
          </a:p>
          <a:p>
            <a:endParaRPr lang="es-MX"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Analizar</a:t>
            </a:r>
            <a:r>
              <a:rPr lang="es-ES" altLang="es-PE" sz="1600" dirty="0">
                <a:latin typeface="Calibri" charset="0"/>
                <a:ea typeface="Calibri" charset="0"/>
                <a:cs typeface="Calibri" charset="0"/>
              </a:rPr>
              <a:t>: Identificar y analizar las posibles causas de los retrasos en la respuesta a las solicitudes o reclamos de los clientes. Ejemplo: Inexperiencia del personal, demasiadas tareas manuales u operativas, falta de personal, etc. </a:t>
            </a:r>
          </a:p>
          <a:p>
            <a:pPr marL="712788" lvl="1" algn="just"/>
            <a:r>
              <a:rPr lang="es-ES" altLang="es-PE" sz="1600" dirty="0">
                <a:latin typeface="Calibri" charset="0"/>
                <a:ea typeface="Calibri" charset="0"/>
                <a:cs typeface="Calibri" charset="0"/>
              </a:rPr>
              <a:t>El proceso termina con la identificación de la causa raíz del problema.</a:t>
            </a:r>
          </a:p>
          <a:p>
            <a:pPr marL="712788" lvl="1" algn="just"/>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Mejorar</a:t>
            </a:r>
            <a:r>
              <a:rPr lang="es-ES" altLang="es-PE" sz="1600" dirty="0">
                <a:latin typeface="Calibri" charset="0"/>
                <a:ea typeface="Calibri" charset="0"/>
                <a:cs typeface="Calibri" charset="0"/>
              </a:rPr>
              <a:t>: Se proponen alternativas de solución como: Capacitación del personal de servicio al cliente y/o la implementación de un nuevo sistema de gestión de solicitudes que ayude a automatizar y controlar ciertas tareas. </a:t>
            </a:r>
          </a:p>
          <a:p>
            <a:pPr lvl="1" indent="255588" algn="just"/>
            <a:r>
              <a:rPr lang="es-ES" altLang="es-PE" sz="1600" dirty="0">
                <a:latin typeface="Calibri" charset="0"/>
                <a:ea typeface="Calibri" charset="0"/>
                <a:cs typeface="Calibri" charset="0"/>
              </a:rPr>
              <a:t>El proceso termina con la implementación de la solución seleccionada.</a:t>
            </a:r>
          </a:p>
          <a:p>
            <a:pPr marL="742950" lvl="1" indent="-285750" algn="just">
              <a:buFont typeface="Arial" panose="020B0604020202020204" pitchFamily="34" charset="0"/>
              <a:buChar char="•"/>
            </a:pPr>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Controlar</a:t>
            </a:r>
            <a:r>
              <a:rPr lang="es-ES" altLang="es-PE" sz="1600" dirty="0">
                <a:latin typeface="Calibri" charset="0"/>
                <a:ea typeface="Calibri" charset="0"/>
                <a:cs typeface="Calibri" charset="0"/>
              </a:rPr>
              <a:t>: Monitorear el tiempo de respuesta a las solicitudes o reclamos de los clientes para asegurarse de que las mejoras se mantengan.</a:t>
            </a:r>
          </a:p>
          <a:p>
            <a:pPr marL="712788" lvl="1" algn="just"/>
            <a:r>
              <a:rPr lang="es-ES" altLang="es-PE" sz="1600" dirty="0">
                <a:latin typeface="Calibri" charset="0"/>
                <a:ea typeface="Calibri" charset="0"/>
                <a:cs typeface="Calibri" charset="0"/>
              </a:rPr>
              <a:t>Se comparan los resultados de los indicadores con la línea base para validar si existe una mejora y si se alcanzaron los objetivos del proyecto.</a:t>
            </a:r>
            <a:endParaRPr lang="es-MX" altLang="es-PE" sz="1600" dirty="0">
              <a:latin typeface="Calibri" charset="0"/>
              <a:ea typeface="Calibri" charset="0"/>
              <a:cs typeface="Calibri" charset="0"/>
            </a:endParaRPr>
          </a:p>
        </p:txBody>
      </p:sp>
    </p:spTree>
    <p:extLst>
      <p:ext uri="{BB962C8B-B14F-4D97-AF65-F5344CB8AC3E}">
        <p14:creationId xmlns:p14="http://schemas.microsoft.com/office/powerpoint/2010/main" val="2370834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36177" y="349877"/>
            <a:ext cx="8163664" cy="5170646"/>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p>
          <a:p>
            <a:pPr algn="ctr"/>
            <a:endParaRPr lang="es-ES_tradnl" altLang="es-PE" sz="1600" b="1" dirty="0">
              <a:latin typeface="Calibri" charset="0"/>
              <a:ea typeface="Calibri" charset="0"/>
              <a:cs typeface="Calibri" charset="0"/>
            </a:endParaRPr>
          </a:p>
          <a:p>
            <a:r>
              <a:rPr lang="es-ES" altLang="es-PE" sz="1600" b="1" dirty="0">
                <a:latin typeface="Calibri" charset="0"/>
                <a:ea typeface="Calibri" charset="0"/>
                <a:cs typeface="Calibri" charset="0"/>
              </a:rPr>
              <a:t>Ejemplo 2: </a:t>
            </a:r>
            <a:r>
              <a:rPr lang="es-ES" altLang="es-PE" sz="1600" dirty="0">
                <a:latin typeface="Calibri" charset="0"/>
                <a:ea typeface="Calibri" charset="0"/>
                <a:cs typeface="Calibri" charset="0"/>
              </a:rPr>
              <a:t>Reducir la tasa de mermas en inyección </a:t>
            </a:r>
            <a:r>
              <a:rPr lang="es-ES" altLang="es-PE" sz="1600" dirty="0">
                <a:latin typeface="Calibri" panose="020F0502020204030204" pitchFamily="34" charset="0"/>
                <a:ea typeface="Calibri" charset="0"/>
                <a:cs typeface="Calibri" panose="020F0502020204030204" pitchFamily="34" charset="0"/>
              </a:rPr>
              <a:t>(</a:t>
            </a:r>
            <a:r>
              <a:rPr lang="es-ES" sz="1600" dirty="0">
                <a:latin typeface="Calibri" panose="020F0502020204030204" pitchFamily="34" charset="0"/>
                <a:cs typeface="Calibri" panose="020F0502020204030204" pitchFamily="34" charset="0"/>
              </a:rPr>
              <a:t>técnica utilizada en la fabricación de piezas a partir de materiales plásticos</a:t>
            </a:r>
            <a:r>
              <a:rPr lang="es-ES" altLang="es-PE" sz="1600" dirty="0">
                <a:latin typeface="Calibri" panose="020F0502020204030204" pitchFamily="34" charset="0"/>
                <a:ea typeface="Calibri" charset="0"/>
                <a:cs typeface="Calibri" panose="020F0502020204030204" pitchFamily="34" charset="0"/>
              </a:rPr>
              <a:t>)</a:t>
            </a:r>
          </a:p>
          <a:p>
            <a:endParaRPr lang="es-MX"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ea typeface="Calibri" charset="0"/>
                <a:cs typeface="Calibri" charset="0"/>
              </a:rPr>
              <a:t>Definir: </a:t>
            </a:r>
            <a:r>
              <a:rPr lang="es-ES" altLang="es-PE" sz="1600" dirty="0">
                <a:latin typeface="Calibri" charset="0"/>
                <a:ea typeface="Calibri" charset="0"/>
                <a:cs typeface="Calibri" charset="0"/>
              </a:rPr>
              <a:t>Identificar que la tasa de mermas en el proceso de inyección es alta y establecer un objetivo de reducción. Los </a:t>
            </a:r>
            <a:r>
              <a:rPr lang="es-ES" altLang="es-PE" sz="1600" dirty="0" err="1">
                <a:latin typeface="Calibri" charset="0"/>
                <a:ea typeface="Calibri" charset="0"/>
                <a:cs typeface="Calibri" charset="0"/>
              </a:rPr>
              <a:t>CTQs</a:t>
            </a:r>
            <a:r>
              <a:rPr lang="es-ES" altLang="es-PE" sz="1600" dirty="0">
                <a:latin typeface="Calibri" charset="0"/>
                <a:ea typeface="Calibri" charset="0"/>
                <a:cs typeface="Calibri" charset="0"/>
              </a:rPr>
              <a:t> podrían ser:</a:t>
            </a:r>
          </a:p>
          <a:p>
            <a:pPr marL="742950" lvl="1" indent="-285750" algn="just">
              <a:buFont typeface="Arial" panose="020B0604020202020204" pitchFamily="34" charset="0"/>
              <a:buChar char="•"/>
            </a:pPr>
            <a:endParaRPr lang="es-ES" altLang="es-PE" sz="1600" dirty="0">
              <a:latin typeface="Calibri" charset="0"/>
              <a:ea typeface="Calibri" charset="0"/>
              <a:cs typeface="Calibri" charset="0"/>
            </a:endParaRPr>
          </a:p>
          <a:p>
            <a:pPr marL="1257300" lvl="2" indent="-34290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Reducir la tasa de mermas en el proceso de inyección en un 15%</a:t>
            </a:r>
          </a:p>
          <a:p>
            <a:pPr marL="1257300" lvl="2" indent="-34290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El objetivo del proyecto será reducir la tasa de mermas en el proceso de inyección en un 15% en los próximos 6 meses.</a:t>
            </a:r>
          </a:p>
          <a:p>
            <a:pPr marL="1200150" lvl="2" indent="-285750" algn="just">
              <a:buFont typeface="Arial" panose="020B0604020202020204" pitchFamily="34" charset="0"/>
              <a:buChar char="•"/>
            </a:pPr>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Medir</a:t>
            </a:r>
            <a:r>
              <a:rPr lang="es-ES" altLang="es-PE" sz="1600" dirty="0">
                <a:latin typeface="Calibri" charset="0"/>
                <a:ea typeface="Calibri" charset="0"/>
                <a:cs typeface="Calibri" charset="0"/>
              </a:rPr>
              <a:t>: Recopilar datos sobre la tasa actual de mermas en el proceso de inyección:</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Indicadores: La tasa de mermas y la tasa de productos defectuosos</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Se podría medir la tasa de mermas contando el número de productos defectuosos producidos en un período de tiempo determinado.</a:t>
            </a:r>
          </a:p>
          <a:p>
            <a:pPr marL="1200150" lvl="2" indent="-285750" algn="just">
              <a:buFont typeface="Wingdings" panose="05000000000000000000" pitchFamily="2" charset="2"/>
              <a:buChar char="ü"/>
            </a:pPr>
            <a:r>
              <a:rPr lang="es-ES" sz="1600" dirty="0">
                <a:latin typeface="Calibri" panose="020F0502020204030204" pitchFamily="34" charset="0"/>
                <a:cs typeface="Calibri" panose="020F0502020204030204" pitchFamily="34" charset="0"/>
              </a:rPr>
              <a:t>Los datos necesarios podrían ser recopilados a través de registros de producción y controles de calidad.</a:t>
            </a:r>
          </a:p>
          <a:p>
            <a:pPr marL="1200150" lvl="2" indent="-285750" algn="just">
              <a:buFont typeface="Wingdings" panose="05000000000000000000" pitchFamily="2" charset="2"/>
              <a:buChar char="ü"/>
            </a:pPr>
            <a:r>
              <a:rPr lang="es-ES" altLang="es-PE" sz="1600" dirty="0">
                <a:latin typeface="Calibri" panose="020F0502020204030204" pitchFamily="34" charset="0"/>
                <a:ea typeface="Calibri" charset="0"/>
                <a:cs typeface="Calibri" panose="020F0502020204030204" pitchFamily="34" charset="0"/>
              </a:rPr>
              <a:t>Frecuencia de medición: Diaria durante 30 días.</a:t>
            </a:r>
          </a:p>
          <a:p>
            <a:pPr marL="1200150" lvl="2" indent="-285750" algn="just">
              <a:buFont typeface="Wingdings" panose="05000000000000000000" pitchFamily="2" charset="2"/>
              <a:buChar char="ü"/>
            </a:pPr>
            <a:endParaRPr lang="es-ES" sz="1600" dirty="0">
              <a:latin typeface="Calibri" panose="020F0502020204030204" pitchFamily="34" charset="0"/>
              <a:cs typeface="Calibri" panose="020F0502020204030204" pitchFamily="34" charset="0"/>
            </a:endParaRPr>
          </a:p>
          <a:p>
            <a:pPr marL="1200150" lvl="2" indent="-285750" algn="just">
              <a:buFont typeface="Wingdings" panose="05000000000000000000" pitchFamily="2" charset="2"/>
              <a:buChar char="ü"/>
            </a:pPr>
            <a:endParaRPr lang="es-E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616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36177" y="349877"/>
            <a:ext cx="8163664" cy="4924425"/>
          </a:xfrm>
          <a:prstGeom prst="rect">
            <a:avLst/>
          </a:prstGeom>
        </p:spPr>
        <p:txBody>
          <a:bodyPr vert="horz" wrap="square" lIns="0" tIns="0" rIns="0" bIns="0" rtlCol="0">
            <a:spAutoFit/>
          </a:bodyPr>
          <a:lstStyle/>
          <a:p>
            <a:pPr algn="ctr"/>
            <a:r>
              <a:rPr lang="es-ES_tradnl" altLang="es-PE" sz="1600" b="1" dirty="0">
                <a:latin typeface="Calibri" charset="0"/>
                <a:ea typeface="Calibri" charset="0"/>
                <a:cs typeface="Calibri" charset="0"/>
              </a:rPr>
              <a:t>METODOLOGÍA SIX SIGMA</a:t>
            </a:r>
          </a:p>
          <a:p>
            <a:pPr algn="ctr"/>
            <a:endParaRPr lang="es-ES_tradnl" altLang="es-PE" sz="1600" b="1" dirty="0">
              <a:latin typeface="Calibri" charset="0"/>
              <a:ea typeface="Calibri" charset="0"/>
              <a:cs typeface="Calibri" charset="0"/>
            </a:endParaRPr>
          </a:p>
          <a:p>
            <a:r>
              <a:rPr lang="es-ES" altLang="es-PE" sz="1600" b="1" dirty="0">
                <a:latin typeface="Calibri" charset="0"/>
                <a:ea typeface="Calibri" charset="0"/>
                <a:cs typeface="Calibri" charset="0"/>
              </a:rPr>
              <a:t>Ejemplo 2: </a:t>
            </a:r>
            <a:r>
              <a:rPr lang="es-ES" altLang="es-PE" sz="1600" dirty="0">
                <a:latin typeface="Calibri" charset="0"/>
                <a:ea typeface="Calibri" charset="0"/>
                <a:cs typeface="Calibri" charset="0"/>
              </a:rPr>
              <a:t>Reducir la tasa de mermas en inyección </a:t>
            </a:r>
            <a:r>
              <a:rPr lang="es-ES" altLang="es-PE" sz="1600" dirty="0">
                <a:latin typeface="Calibri" panose="020F0502020204030204" pitchFamily="34" charset="0"/>
                <a:ea typeface="Calibri" charset="0"/>
                <a:cs typeface="Calibri" panose="020F0502020204030204" pitchFamily="34" charset="0"/>
              </a:rPr>
              <a:t>(</a:t>
            </a:r>
            <a:r>
              <a:rPr lang="es-ES" sz="1600" dirty="0">
                <a:latin typeface="Calibri" panose="020F0502020204030204" pitchFamily="34" charset="0"/>
                <a:cs typeface="Calibri" panose="020F0502020204030204" pitchFamily="34" charset="0"/>
              </a:rPr>
              <a:t>técnica utilizada en la fabricación de piezas a partir de materiales plásticos</a:t>
            </a:r>
            <a:r>
              <a:rPr lang="es-ES" altLang="es-PE" sz="1600" dirty="0">
                <a:latin typeface="Calibri" panose="020F0502020204030204" pitchFamily="34" charset="0"/>
                <a:ea typeface="Calibri" charset="0"/>
                <a:cs typeface="Calibri" panose="020F0502020204030204" pitchFamily="34" charset="0"/>
              </a:rPr>
              <a:t>)</a:t>
            </a:r>
          </a:p>
          <a:p>
            <a:endParaRPr lang="es-ES" altLang="es-PE" sz="1600" dirty="0">
              <a:latin typeface="Calibri" charset="0"/>
              <a:ea typeface="Calibri" charset="0"/>
              <a:cs typeface="Calibri" charset="0"/>
            </a:endParaRPr>
          </a:p>
          <a:p>
            <a:endParaRPr lang="es-MX"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Analizar</a:t>
            </a:r>
            <a:r>
              <a:rPr lang="es-ES" altLang="es-PE" sz="1600" dirty="0">
                <a:latin typeface="Calibri" charset="0"/>
                <a:ea typeface="Calibri" charset="0"/>
                <a:cs typeface="Calibri" charset="0"/>
              </a:rPr>
              <a:t>: Identificar las causas de las mermas en el proceso de inyección. Ejemplo: Humedad en el material, temperaturas de fusión demasiado altas, diseño inadecuado, etc.</a:t>
            </a:r>
          </a:p>
          <a:p>
            <a:pPr lvl="1" indent="255588" algn="just"/>
            <a:r>
              <a:rPr lang="es-ES" altLang="es-PE" sz="1600" dirty="0">
                <a:latin typeface="Calibri" charset="0"/>
                <a:ea typeface="Calibri" charset="0"/>
                <a:cs typeface="Calibri" charset="0"/>
              </a:rPr>
              <a:t>El proceso termina con la identificación de la causa raíz del problema.</a:t>
            </a:r>
          </a:p>
          <a:p>
            <a:pPr lvl="1" algn="just"/>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Mejorar</a:t>
            </a:r>
            <a:r>
              <a:rPr lang="es-ES" altLang="es-PE" sz="1600" dirty="0">
                <a:latin typeface="Calibri" charset="0"/>
                <a:ea typeface="Calibri" charset="0"/>
                <a:cs typeface="Calibri" charset="0"/>
              </a:rPr>
              <a:t>: Se proponen alternativas de solución como: la mejora de la calibración de la máquina de inyección o la capacitación del personal o ambos.</a:t>
            </a:r>
          </a:p>
          <a:p>
            <a:pPr lvl="1" indent="255588" algn="just"/>
            <a:r>
              <a:rPr lang="es-ES" altLang="es-PE" sz="1600" dirty="0">
                <a:latin typeface="Calibri" charset="0"/>
                <a:ea typeface="Calibri" charset="0"/>
                <a:cs typeface="Calibri" charset="0"/>
              </a:rPr>
              <a:t>El proceso termina con la implementación de la solución seleccionada.</a:t>
            </a:r>
          </a:p>
          <a:p>
            <a:pPr lvl="1" algn="just"/>
            <a:endParaRPr lang="es-ES" altLang="es-PE" sz="1600" dirty="0">
              <a:latin typeface="Calibri" charset="0"/>
              <a:ea typeface="Calibri" charset="0"/>
              <a:cs typeface="Calibri" charset="0"/>
            </a:endParaRPr>
          </a:p>
          <a:p>
            <a:pPr marL="742950" lvl="1" indent="-285750" algn="just">
              <a:buFont typeface="Arial" panose="020B0604020202020204" pitchFamily="34" charset="0"/>
              <a:buChar char="•"/>
            </a:pPr>
            <a:r>
              <a:rPr lang="es-ES" altLang="es-PE" sz="1600" b="1" dirty="0">
                <a:solidFill>
                  <a:schemeClr val="accent5">
                    <a:lumMod val="75000"/>
                  </a:schemeClr>
                </a:solidFill>
                <a:latin typeface="Calibri" charset="0"/>
                <a:cs typeface="Calibri" charset="0"/>
              </a:rPr>
              <a:t>Controlar</a:t>
            </a:r>
            <a:r>
              <a:rPr lang="es-ES" altLang="es-PE" sz="1600" dirty="0">
                <a:latin typeface="Calibri" charset="0"/>
                <a:ea typeface="Calibri" charset="0"/>
                <a:cs typeface="Calibri" charset="0"/>
              </a:rPr>
              <a:t>: Monitorear la tasa de mermas en el proceso de inyección para asegurarse de que las mejoras se mantengan.</a:t>
            </a:r>
          </a:p>
          <a:p>
            <a:pPr marL="712788" lvl="1" algn="just"/>
            <a:r>
              <a:rPr lang="es-ES" altLang="es-PE" sz="1600" dirty="0">
                <a:latin typeface="Calibri" charset="0"/>
                <a:ea typeface="Calibri" charset="0"/>
                <a:cs typeface="Calibri" charset="0"/>
              </a:rPr>
              <a:t>Se comparan los resultados de los indicadores con la línea base para validar si existe una mejora y si se alcanzaron los objetivos del proyecto.</a:t>
            </a:r>
            <a:endParaRPr lang="es-MX" altLang="es-PE" sz="1600" dirty="0">
              <a:latin typeface="Calibri" charset="0"/>
              <a:ea typeface="Calibri" charset="0"/>
              <a:cs typeface="Calibri" charset="0"/>
            </a:endParaRPr>
          </a:p>
          <a:p>
            <a:pPr marL="742950" lvl="1" indent="-285750" algn="just">
              <a:buFont typeface="Arial" panose="020B0604020202020204" pitchFamily="34" charset="0"/>
              <a:buChar char="•"/>
            </a:pPr>
            <a:endParaRPr lang="es-MX" altLang="es-PE" sz="1600" dirty="0">
              <a:latin typeface="Calibri" charset="0"/>
              <a:ea typeface="Calibri" charset="0"/>
              <a:cs typeface="Calibri" charset="0"/>
            </a:endParaRPr>
          </a:p>
        </p:txBody>
      </p:sp>
    </p:spTree>
    <p:extLst>
      <p:ext uri="{BB962C8B-B14F-4D97-AF65-F5344CB8AC3E}">
        <p14:creationId xmlns:p14="http://schemas.microsoft.com/office/powerpoint/2010/main" val="729755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613" y="918224"/>
            <a:ext cx="8063016" cy="815608"/>
          </a:xfrm>
          <a:prstGeom prst="rect">
            <a:avLst/>
          </a:prstGeom>
        </p:spPr>
        <p:txBody>
          <a:bodyPr vert="horz" wrap="square" lIns="0" tIns="0" rIns="0" bIns="0" rtlCol="0">
            <a:spAutoFit/>
          </a:bodyPr>
          <a:lstStyle/>
          <a:p>
            <a:pPr>
              <a:spcAft>
                <a:spcPts val="600"/>
              </a:spcAft>
            </a:pPr>
            <a:r>
              <a:rPr lang="es-ES_tradnl" altLang="es-PE" sz="1600" b="1" dirty="0">
                <a:latin typeface="Calibri" charset="0"/>
                <a:ea typeface="Calibri" charset="0"/>
                <a:cs typeface="Calibri" charset="0"/>
              </a:rPr>
              <a:t>¿QUÉ ES SEIS SIGMA?</a:t>
            </a:r>
          </a:p>
          <a:p>
            <a:r>
              <a:rPr lang="es-ES_tradnl" altLang="es-PE" sz="1600" dirty="0">
                <a:latin typeface="Calibri" charset="0"/>
                <a:ea typeface="Calibri" charset="0"/>
                <a:cs typeface="Calibri" charset="0"/>
              </a:rPr>
              <a:t>Sigma es un concepto estadístico que representa cuanta variación hay en un proceso respecto a los requerimientos del cliente</a:t>
            </a:r>
            <a:r>
              <a:rPr lang="es-MX" sz="1600" dirty="0">
                <a:latin typeface="Calibri" charset="0"/>
                <a:ea typeface="Calibri" charset="0"/>
                <a:cs typeface="Calibri" charset="0"/>
              </a:rPr>
              <a:t>.</a:t>
            </a:r>
            <a:endParaRPr lang="es-ES" sz="1600" dirty="0">
              <a:latin typeface="Calibri" charset="0"/>
              <a:ea typeface="Calibri" charset="0"/>
              <a:cs typeface="Calibri" charset="0"/>
            </a:endParaRP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12" name="Rectángulo redondeado 11">
            <a:extLst>
              <a:ext uri="{FF2B5EF4-FFF2-40B4-BE49-F238E27FC236}">
                <a16:creationId xmlns:a16="http://schemas.microsoft.com/office/drawing/2014/main" id="{97AAE4BE-D462-CD41-8447-DDB537CCFE5F}"/>
              </a:ext>
            </a:extLst>
          </p:cNvPr>
          <p:cNvSpPr/>
          <p:nvPr/>
        </p:nvSpPr>
        <p:spPr>
          <a:xfrm>
            <a:off x="1371997" y="2009987"/>
            <a:ext cx="6400006" cy="923356"/>
          </a:xfrm>
          <a:prstGeom prst="roundRect">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757238">
              <a:spcBef>
                <a:spcPct val="20000"/>
              </a:spcBef>
              <a:buClr>
                <a:srgbClr val="D0F500"/>
              </a:buClr>
              <a:buSzPct val="80000"/>
              <a:buFont typeface="Wingdings" pitchFamily="2" charset="2"/>
              <a:buNone/>
            </a:pPr>
            <a:r>
              <a:rPr lang="es-ES" sz="1400" dirty="0">
                <a:solidFill>
                  <a:schemeClr val="tx1"/>
                </a:solidFill>
                <a:latin typeface="Calibri" charset="0"/>
                <a:ea typeface="Calibri" charset="0"/>
                <a:cs typeface="Calibri" charset="0"/>
              </a:rPr>
              <a:t>Mide el desempeño de un proceso en cuanto a su nivel de productos o servicios fuera de especificación</a:t>
            </a:r>
          </a:p>
        </p:txBody>
      </p:sp>
      <p:sp>
        <p:nvSpPr>
          <p:cNvPr id="13" name="Redondear rectángulo de esquina del mismo lado 12">
            <a:extLst>
              <a:ext uri="{FF2B5EF4-FFF2-40B4-BE49-F238E27FC236}">
                <a16:creationId xmlns:a16="http://schemas.microsoft.com/office/drawing/2014/main" id="{20301A71-274D-6641-8970-A24BB1A3C05F}"/>
              </a:ext>
            </a:extLst>
          </p:cNvPr>
          <p:cNvSpPr/>
          <p:nvPr/>
        </p:nvSpPr>
        <p:spPr>
          <a:xfrm rot="16200000">
            <a:off x="1678254" y="1697722"/>
            <a:ext cx="929364" cy="1541878"/>
          </a:xfrm>
          <a:prstGeom prst="round2SameRect">
            <a:avLst>
              <a:gd name="adj1" fmla="val 11543"/>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Rectángulo 1">
            <a:extLst>
              <a:ext uri="{FF2B5EF4-FFF2-40B4-BE49-F238E27FC236}">
                <a16:creationId xmlns:a16="http://schemas.microsoft.com/office/drawing/2014/main" id="{0AF49A9E-5D78-F04D-BC1B-08DA84EDD70F}"/>
              </a:ext>
            </a:extLst>
          </p:cNvPr>
          <p:cNvSpPr/>
          <p:nvPr/>
        </p:nvSpPr>
        <p:spPr>
          <a:xfrm>
            <a:off x="1387077" y="2298552"/>
            <a:ext cx="1526798" cy="338554"/>
          </a:xfrm>
          <a:prstGeom prst="rect">
            <a:avLst/>
          </a:prstGeom>
        </p:spPr>
        <p:txBody>
          <a:bodyPr wrap="square">
            <a:spAutoFit/>
          </a:bodyPr>
          <a:lstStyle/>
          <a:p>
            <a:pPr algn="ctr"/>
            <a:r>
              <a:rPr lang="es-ES" sz="1600" b="1" dirty="0">
                <a:solidFill>
                  <a:schemeClr val="bg1"/>
                </a:solidFill>
                <a:latin typeface="Calibri" charset="0"/>
                <a:ea typeface="Calibri" charset="0"/>
                <a:cs typeface="Calibri" charset="0"/>
              </a:rPr>
              <a:t>Como Métrica</a:t>
            </a:r>
            <a:endParaRPr lang="es-PE" sz="1600" b="1" dirty="0">
              <a:solidFill>
                <a:schemeClr val="bg1"/>
              </a:solidFill>
              <a:latin typeface="Calibri" charset="0"/>
              <a:ea typeface="Calibri" charset="0"/>
              <a:cs typeface="Calibri" charset="0"/>
            </a:endParaRPr>
          </a:p>
        </p:txBody>
      </p:sp>
      <p:sp>
        <p:nvSpPr>
          <p:cNvPr id="16" name="Rectángulo redondeado 15">
            <a:extLst>
              <a:ext uri="{FF2B5EF4-FFF2-40B4-BE49-F238E27FC236}">
                <a16:creationId xmlns:a16="http://schemas.microsoft.com/office/drawing/2014/main" id="{0525F2EB-CC6C-A241-9A6F-CB6F89E1055F}"/>
              </a:ext>
            </a:extLst>
          </p:cNvPr>
          <p:cNvSpPr/>
          <p:nvPr/>
        </p:nvSpPr>
        <p:spPr>
          <a:xfrm>
            <a:off x="1371997" y="3048212"/>
            <a:ext cx="6400006" cy="923356"/>
          </a:xfrm>
          <a:prstGeom prst="roundRect">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757238">
              <a:spcBef>
                <a:spcPct val="20000"/>
              </a:spcBef>
              <a:buClr>
                <a:srgbClr val="D0F500"/>
              </a:buClr>
              <a:buSzPct val="80000"/>
            </a:pPr>
            <a:r>
              <a:rPr lang="es-ES" sz="1400" dirty="0">
                <a:solidFill>
                  <a:schemeClr val="tx1"/>
                </a:solidFill>
                <a:latin typeface="Calibri" charset="0"/>
                <a:cs typeface="Calibri" charset="0"/>
              </a:rPr>
              <a:t>Mejoramiento continuo de procesos </a:t>
            </a:r>
          </a:p>
        </p:txBody>
      </p:sp>
      <p:sp>
        <p:nvSpPr>
          <p:cNvPr id="17" name="Redondear rectángulo de esquina del mismo lado 16">
            <a:extLst>
              <a:ext uri="{FF2B5EF4-FFF2-40B4-BE49-F238E27FC236}">
                <a16:creationId xmlns:a16="http://schemas.microsoft.com/office/drawing/2014/main" id="{88CE0E5A-1395-AD44-A950-005A642176F2}"/>
              </a:ext>
            </a:extLst>
          </p:cNvPr>
          <p:cNvSpPr/>
          <p:nvPr/>
        </p:nvSpPr>
        <p:spPr>
          <a:xfrm rot="16200000">
            <a:off x="1678254" y="2735947"/>
            <a:ext cx="929364" cy="1541878"/>
          </a:xfrm>
          <a:prstGeom prst="round2SameRect">
            <a:avLst>
              <a:gd name="adj1" fmla="val 11543"/>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ángulo 17">
            <a:extLst>
              <a:ext uri="{FF2B5EF4-FFF2-40B4-BE49-F238E27FC236}">
                <a16:creationId xmlns:a16="http://schemas.microsoft.com/office/drawing/2014/main" id="{62731DB2-FFF9-D847-9DD8-D7ADD3A541F5}"/>
              </a:ext>
            </a:extLst>
          </p:cNvPr>
          <p:cNvSpPr/>
          <p:nvPr/>
        </p:nvSpPr>
        <p:spPr>
          <a:xfrm>
            <a:off x="1387077" y="3336777"/>
            <a:ext cx="1526798" cy="338554"/>
          </a:xfrm>
          <a:prstGeom prst="rect">
            <a:avLst/>
          </a:prstGeom>
        </p:spPr>
        <p:txBody>
          <a:bodyPr wrap="square">
            <a:spAutoFit/>
          </a:bodyPr>
          <a:lstStyle/>
          <a:p>
            <a:pPr algn="ctr"/>
            <a:r>
              <a:rPr lang="es-ES" sz="1600" b="1" dirty="0">
                <a:solidFill>
                  <a:schemeClr val="bg1"/>
                </a:solidFill>
                <a:latin typeface="Calibri" charset="0"/>
                <a:ea typeface="Calibri" charset="0"/>
                <a:cs typeface="Calibri" charset="0"/>
              </a:rPr>
              <a:t>Como Filosofía</a:t>
            </a:r>
            <a:endParaRPr lang="es-PE" sz="1600" b="1" dirty="0">
              <a:solidFill>
                <a:schemeClr val="bg1"/>
              </a:solidFill>
              <a:latin typeface="Calibri" charset="0"/>
              <a:ea typeface="Calibri" charset="0"/>
              <a:cs typeface="Calibri" charset="0"/>
            </a:endParaRPr>
          </a:p>
        </p:txBody>
      </p:sp>
      <p:sp>
        <p:nvSpPr>
          <p:cNvPr id="19" name="Rectángulo redondeado 18">
            <a:extLst>
              <a:ext uri="{FF2B5EF4-FFF2-40B4-BE49-F238E27FC236}">
                <a16:creationId xmlns:a16="http://schemas.microsoft.com/office/drawing/2014/main" id="{1EA7126F-7D01-654C-BEFA-6498C8D89C49}"/>
              </a:ext>
            </a:extLst>
          </p:cNvPr>
          <p:cNvSpPr/>
          <p:nvPr/>
        </p:nvSpPr>
        <p:spPr>
          <a:xfrm>
            <a:off x="1371997" y="4086437"/>
            <a:ext cx="6400006" cy="923356"/>
          </a:xfrm>
          <a:prstGeom prst="roundRect">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757238">
              <a:spcBef>
                <a:spcPct val="20000"/>
              </a:spcBef>
              <a:buClr>
                <a:srgbClr val="D0F500"/>
              </a:buClr>
              <a:buSzPct val="80000"/>
            </a:pPr>
            <a:r>
              <a:rPr lang="es-ES" sz="1400" dirty="0">
                <a:solidFill>
                  <a:schemeClr val="tx1"/>
                </a:solidFill>
                <a:latin typeface="Calibri" charset="0"/>
                <a:ea typeface="Calibri" charset="0"/>
                <a:cs typeface="Calibri" charset="0"/>
              </a:rPr>
              <a:t>Tener procesos de clase mundial y no producir servicios o productos defectuosos</a:t>
            </a:r>
          </a:p>
        </p:txBody>
      </p:sp>
      <p:sp>
        <p:nvSpPr>
          <p:cNvPr id="20" name="Redondear rectángulo de esquina del mismo lado 19">
            <a:extLst>
              <a:ext uri="{FF2B5EF4-FFF2-40B4-BE49-F238E27FC236}">
                <a16:creationId xmlns:a16="http://schemas.microsoft.com/office/drawing/2014/main" id="{F7A355CB-8F76-BD48-8B04-37FFD7B7A674}"/>
              </a:ext>
            </a:extLst>
          </p:cNvPr>
          <p:cNvSpPr/>
          <p:nvPr/>
        </p:nvSpPr>
        <p:spPr>
          <a:xfrm rot="16200000">
            <a:off x="1678254" y="3774172"/>
            <a:ext cx="929364" cy="1541878"/>
          </a:xfrm>
          <a:prstGeom prst="round2SameRect">
            <a:avLst>
              <a:gd name="adj1" fmla="val 11543"/>
              <a:gd name="adj2" fmla="val 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Rectángulo 20">
            <a:extLst>
              <a:ext uri="{FF2B5EF4-FFF2-40B4-BE49-F238E27FC236}">
                <a16:creationId xmlns:a16="http://schemas.microsoft.com/office/drawing/2014/main" id="{5FA3D0D7-CD8B-8045-A173-51F2CC0F0BC1}"/>
              </a:ext>
            </a:extLst>
          </p:cNvPr>
          <p:cNvSpPr/>
          <p:nvPr/>
        </p:nvSpPr>
        <p:spPr>
          <a:xfrm>
            <a:off x="1387077" y="4375002"/>
            <a:ext cx="1526798" cy="338554"/>
          </a:xfrm>
          <a:prstGeom prst="rect">
            <a:avLst/>
          </a:prstGeom>
        </p:spPr>
        <p:txBody>
          <a:bodyPr wrap="square">
            <a:spAutoFit/>
          </a:bodyPr>
          <a:lstStyle/>
          <a:p>
            <a:pPr algn="ctr"/>
            <a:r>
              <a:rPr lang="es-ES" sz="1600" b="1" dirty="0">
                <a:solidFill>
                  <a:schemeClr val="bg1"/>
                </a:solidFill>
                <a:latin typeface="Calibri" charset="0"/>
                <a:ea typeface="Calibri" charset="0"/>
                <a:cs typeface="Calibri" charset="0"/>
              </a:rPr>
              <a:t>Como Meta</a:t>
            </a:r>
            <a:endParaRPr lang="es-PE" sz="1600" b="1"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9277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charset="0"/>
                <a:ea typeface="Graphik Regular" charset="0"/>
                <a:cs typeface="Graphik Regular" charset="0"/>
              </a:rPr>
              <a:t>¿QUÉ ES </a:t>
            </a:r>
            <a:br>
              <a:rPr lang="es-MX" sz="2800" b="1" dirty="0">
                <a:solidFill>
                  <a:schemeClr val="bg1"/>
                </a:solidFill>
                <a:latin typeface="Graphik Bold" charset="0"/>
                <a:ea typeface="Graphik Bold" charset="0"/>
                <a:cs typeface="Graphik Bold" charset="0"/>
              </a:rPr>
            </a:br>
            <a:r>
              <a:rPr lang="es-MX" sz="2800" b="1" dirty="0">
                <a:solidFill>
                  <a:schemeClr val="bg1"/>
                </a:solidFill>
                <a:latin typeface="Graphik Bold" charset="0"/>
                <a:ea typeface="Graphik Bold" charset="0"/>
                <a:cs typeface="Graphik Bold" charset="0"/>
              </a:rPr>
              <a:t>SEIS SIGMA?</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0495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ágono 2"/>
          <p:cNvSpPr/>
          <p:nvPr/>
        </p:nvSpPr>
        <p:spPr>
          <a:xfrm>
            <a:off x="1846898" y="1186939"/>
            <a:ext cx="2725102" cy="763996"/>
          </a:xfrm>
          <a:prstGeom prst="homePlate">
            <a:avLst/>
          </a:prstGeom>
          <a:solidFill>
            <a:srgbClr val="00B1C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0488">
              <a:defRPr/>
            </a:pPr>
            <a:r>
              <a:rPr lang="es-PE" sz="1600" b="1" dirty="0">
                <a:solidFill>
                  <a:schemeClr val="bg1"/>
                </a:solidFill>
                <a:latin typeface="Calibri" charset="0"/>
                <a:ea typeface="Calibri" charset="0"/>
                <a:cs typeface="Calibri" charset="0"/>
              </a:rPr>
              <a:t>3.4 defectos por millón </a:t>
            </a:r>
            <a:br>
              <a:rPr lang="es-PE" sz="1600" b="1" dirty="0">
                <a:solidFill>
                  <a:schemeClr val="bg1"/>
                </a:solidFill>
                <a:latin typeface="Calibri" charset="0"/>
                <a:ea typeface="Calibri" charset="0"/>
                <a:cs typeface="Calibri" charset="0"/>
              </a:rPr>
            </a:br>
            <a:r>
              <a:rPr lang="es-PE" sz="1600" b="1" dirty="0">
                <a:solidFill>
                  <a:schemeClr val="bg1"/>
                </a:solidFill>
                <a:latin typeface="Calibri" charset="0"/>
                <a:ea typeface="Calibri" charset="0"/>
                <a:cs typeface="Calibri" charset="0"/>
              </a:rPr>
              <a:t>de oportunidades</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5837" y="949325"/>
            <a:ext cx="1938972" cy="1212010"/>
          </a:xfrm>
          <a:prstGeom prst="rect">
            <a:avLst/>
          </a:prstGeom>
          <a:solidFill>
            <a:srgbClr val="D8F0F3"/>
          </a:solidFill>
          <a:ln w="19050">
            <a:solidFill>
              <a:srgbClr val="0097A7"/>
            </a:solidFill>
            <a:miter lim="800000"/>
            <a:headEnd/>
            <a:tailEnd/>
          </a:ln>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482" y="2369639"/>
            <a:ext cx="1936529" cy="1237667"/>
          </a:xfrm>
          <a:prstGeom prst="rect">
            <a:avLst/>
          </a:prstGeom>
          <a:noFill/>
          <a:ln w="19050" algn="ctr">
            <a:solidFill>
              <a:srgbClr val="0097A7"/>
            </a:solidFill>
            <a:miter lim="800000"/>
            <a:headEnd/>
            <a:tailEnd/>
          </a:ln>
          <a:extLst>
            <a:ext uri="{909E8E84-426E-40DD-AFC4-6F175D3DCCD1}">
              <a14:hiddenFill xmlns:a14="http://schemas.microsoft.com/office/drawing/2010/main">
                <a:solidFill>
                  <a:srgbClr val="FFFFFF"/>
                </a:solidFill>
              </a14:hiddenFill>
            </a:ext>
          </a:extLst>
        </p:spPr>
      </p:pic>
      <p:sp>
        <p:nvSpPr>
          <p:cNvPr id="6" name="Pentágono 5"/>
          <p:cNvSpPr/>
          <p:nvPr/>
        </p:nvSpPr>
        <p:spPr>
          <a:xfrm>
            <a:off x="1846898" y="2606474"/>
            <a:ext cx="2725102" cy="763996"/>
          </a:xfrm>
          <a:prstGeom prst="homePlate">
            <a:avLst/>
          </a:prstGeom>
          <a:solidFill>
            <a:srgbClr val="00B1C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0488">
              <a:defRPr/>
            </a:pPr>
            <a:r>
              <a:rPr lang="es-PE" sz="1600" b="1" dirty="0">
                <a:solidFill>
                  <a:schemeClr val="bg1"/>
                </a:solidFill>
                <a:latin typeface="Calibri" charset="0"/>
                <a:ea typeface="Calibri" charset="0"/>
                <a:cs typeface="Calibri" charset="0"/>
              </a:rPr>
              <a:t>308 537 defectos por millón de oportunidades</a:t>
            </a:r>
          </a:p>
        </p:txBody>
      </p:sp>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5837" y="3815611"/>
            <a:ext cx="1938972" cy="1372657"/>
          </a:xfrm>
          <a:prstGeom prst="rect">
            <a:avLst/>
          </a:prstGeom>
          <a:noFill/>
          <a:ln w="19050" algn="ctr">
            <a:solidFill>
              <a:srgbClr val="0097A7"/>
            </a:solidFill>
            <a:miter lim="800000"/>
            <a:headEnd/>
            <a:tailEnd/>
          </a:ln>
          <a:extLst>
            <a:ext uri="{909E8E84-426E-40DD-AFC4-6F175D3DCCD1}">
              <a14:hiddenFill xmlns:a14="http://schemas.microsoft.com/office/drawing/2010/main">
                <a:solidFill>
                  <a:srgbClr val="FFFFFF"/>
                </a:solidFill>
              </a14:hiddenFill>
            </a:ext>
          </a:extLst>
        </p:spPr>
      </p:pic>
      <p:sp>
        <p:nvSpPr>
          <p:cNvPr id="8" name="Pentágono 7"/>
          <p:cNvSpPr/>
          <p:nvPr/>
        </p:nvSpPr>
        <p:spPr>
          <a:xfrm>
            <a:off x="1846898" y="4119941"/>
            <a:ext cx="2725102" cy="763996"/>
          </a:xfrm>
          <a:prstGeom prst="homePlate">
            <a:avLst/>
          </a:prstGeom>
          <a:solidFill>
            <a:srgbClr val="00B1C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0488">
              <a:defRPr/>
            </a:pPr>
            <a:r>
              <a:rPr lang="es-PE" sz="1600" b="1" dirty="0">
                <a:solidFill>
                  <a:schemeClr val="bg1"/>
                </a:solidFill>
                <a:latin typeface="Calibri" charset="0"/>
                <a:ea typeface="Calibri" charset="0"/>
                <a:cs typeface="Calibri" charset="0"/>
              </a:rPr>
              <a:t>690 000 defectos por millón de oportunidades</a:t>
            </a:r>
          </a:p>
        </p:txBody>
      </p:sp>
      <p:sp>
        <p:nvSpPr>
          <p:cNvPr id="9" name="Rectangle 5"/>
          <p:cNvSpPr/>
          <p:nvPr/>
        </p:nvSpPr>
        <p:spPr>
          <a:xfrm>
            <a:off x="492605" y="174024"/>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2" name="Rectángulo 1">
            <a:extLst>
              <a:ext uri="{FF2B5EF4-FFF2-40B4-BE49-F238E27FC236}">
                <a16:creationId xmlns:a16="http://schemas.microsoft.com/office/drawing/2014/main" id="{978230F1-752D-4BB2-94AC-774D49311AF3}"/>
              </a:ext>
            </a:extLst>
          </p:cNvPr>
          <p:cNvSpPr/>
          <p:nvPr/>
        </p:nvSpPr>
        <p:spPr>
          <a:xfrm>
            <a:off x="453807" y="380399"/>
            <a:ext cx="5301516" cy="369332"/>
          </a:xfrm>
          <a:prstGeom prst="rect">
            <a:avLst/>
          </a:prstGeom>
        </p:spPr>
        <p:txBody>
          <a:bodyPr wrap="none">
            <a:spAutoFit/>
          </a:bodyPr>
          <a:lstStyle/>
          <a:p>
            <a:pPr>
              <a:spcAft>
                <a:spcPts val="600"/>
              </a:spcAft>
            </a:pPr>
            <a:r>
              <a:rPr lang="es-ES_tradnl" altLang="es-PE" b="1" dirty="0">
                <a:latin typeface="Calibri" charset="0"/>
                <a:ea typeface="Calibri" charset="0"/>
                <a:cs typeface="Calibri" charset="0"/>
              </a:rPr>
              <a:t>DEFECTOS POR MILLÓN DE OPORTUNIDADES (DPMO)</a:t>
            </a:r>
          </a:p>
        </p:txBody>
      </p:sp>
    </p:spTree>
    <p:extLst>
      <p:ext uri="{BB962C8B-B14F-4D97-AF65-F5344CB8AC3E}">
        <p14:creationId xmlns:p14="http://schemas.microsoft.com/office/powerpoint/2010/main" val="1945515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17437" y="217952"/>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2" name="Rectángulo 1">
            <a:extLst>
              <a:ext uri="{FF2B5EF4-FFF2-40B4-BE49-F238E27FC236}">
                <a16:creationId xmlns:a16="http://schemas.microsoft.com/office/drawing/2014/main" id="{8E02D94B-D72E-44D3-9C97-8FE505B25774}"/>
              </a:ext>
            </a:extLst>
          </p:cNvPr>
          <p:cNvSpPr/>
          <p:nvPr/>
        </p:nvSpPr>
        <p:spPr>
          <a:xfrm>
            <a:off x="517437" y="537968"/>
            <a:ext cx="8300520" cy="338554"/>
          </a:xfrm>
          <a:prstGeom prst="rect">
            <a:avLst/>
          </a:prstGeom>
        </p:spPr>
        <p:txBody>
          <a:bodyPr wrap="square">
            <a:spAutoFit/>
          </a:bodyPr>
          <a:lstStyle/>
          <a:p>
            <a:pPr algn="just"/>
            <a:r>
              <a:rPr lang="es-ES" sz="1600" b="1" dirty="0">
                <a:latin typeface="Calibri" panose="020F0502020204030204" pitchFamily="34" charset="0"/>
                <a:cs typeface="Calibri" panose="020F0502020204030204" pitchFamily="34" charset="0"/>
              </a:rPr>
              <a:t>Las categorías van desde la menos eficiente (1 sigma) hasta la más eficiente (6 sigma):</a:t>
            </a:r>
          </a:p>
        </p:txBody>
      </p:sp>
      <p:graphicFrame>
        <p:nvGraphicFramePr>
          <p:cNvPr id="11" name="Diagrama 10">
            <a:extLst>
              <a:ext uri="{FF2B5EF4-FFF2-40B4-BE49-F238E27FC236}">
                <a16:creationId xmlns:a16="http://schemas.microsoft.com/office/drawing/2014/main" id="{D5ACAA82-F767-4581-88B9-630CEE484C41}"/>
              </a:ext>
            </a:extLst>
          </p:cNvPr>
          <p:cNvGraphicFramePr/>
          <p:nvPr>
            <p:extLst>
              <p:ext uri="{D42A27DB-BD31-4B8C-83A1-F6EECF244321}">
                <p14:modId xmlns:p14="http://schemas.microsoft.com/office/powerpoint/2010/main" val="2415430313"/>
              </p:ext>
            </p:extLst>
          </p:nvPr>
        </p:nvGraphicFramePr>
        <p:xfrm>
          <a:off x="629093" y="1027262"/>
          <a:ext cx="78858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378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03238" y="25607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2" name="Rectángulo 1">
            <a:extLst>
              <a:ext uri="{FF2B5EF4-FFF2-40B4-BE49-F238E27FC236}">
                <a16:creationId xmlns:a16="http://schemas.microsoft.com/office/drawing/2014/main" id="{8E02D94B-D72E-44D3-9C97-8FE505B25774}"/>
              </a:ext>
            </a:extLst>
          </p:cNvPr>
          <p:cNvSpPr/>
          <p:nvPr/>
        </p:nvSpPr>
        <p:spPr>
          <a:xfrm>
            <a:off x="421740" y="490754"/>
            <a:ext cx="8300520" cy="338554"/>
          </a:xfrm>
          <a:prstGeom prst="rect">
            <a:avLst/>
          </a:prstGeom>
        </p:spPr>
        <p:txBody>
          <a:bodyPr wrap="square">
            <a:spAutoFit/>
          </a:bodyPr>
          <a:lstStyle/>
          <a:p>
            <a:pPr algn="just"/>
            <a:r>
              <a:rPr lang="es-ES" sz="1600" b="1" dirty="0">
                <a:latin typeface="Calibri" panose="020F0502020204030204" pitchFamily="34" charset="0"/>
                <a:cs typeface="Calibri" panose="020F0502020204030204" pitchFamily="34" charset="0"/>
              </a:rPr>
              <a:t>Las categorías van desde la menos eficiente (1 sigma) hasta la más eficiente (6 sigma):</a:t>
            </a:r>
          </a:p>
        </p:txBody>
      </p:sp>
      <p:graphicFrame>
        <p:nvGraphicFramePr>
          <p:cNvPr id="11" name="Diagrama 10">
            <a:extLst>
              <a:ext uri="{FF2B5EF4-FFF2-40B4-BE49-F238E27FC236}">
                <a16:creationId xmlns:a16="http://schemas.microsoft.com/office/drawing/2014/main" id="{D5ACAA82-F767-4581-88B9-630CEE484C41}"/>
              </a:ext>
            </a:extLst>
          </p:cNvPr>
          <p:cNvGraphicFramePr/>
          <p:nvPr>
            <p:extLst>
              <p:ext uri="{D42A27DB-BD31-4B8C-83A1-F6EECF244321}">
                <p14:modId xmlns:p14="http://schemas.microsoft.com/office/powerpoint/2010/main" val="2753036329"/>
              </p:ext>
            </p:extLst>
          </p:nvPr>
        </p:nvGraphicFramePr>
        <p:xfrm>
          <a:off x="503238" y="925489"/>
          <a:ext cx="83005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485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3" cstate="print">
            <a:extLst>
              <a:ext uri="{28A0092B-C50C-407E-A947-70E740481C1C}">
                <a14:useLocalDpi xmlns:a14="http://schemas.microsoft.com/office/drawing/2010/main" val="0"/>
              </a:ext>
            </a:extLst>
          </a:blip>
          <a:srcRect t="34061" b="30592"/>
          <a:stretch/>
        </p:blipFill>
        <p:spPr>
          <a:xfrm>
            <a:off x="6223000" y="2228718"/>
            <a:ext cx="2352040" cy="831371"/>
          </a:xfrm>
          <a:prstGeom prst="rect">
            <a:avLst/>
          </a:prstGeom>
        </p:spPr>
      </p:pic>
      <p:sp>
        <p:nvSpPr>
          <p:cNvPr id="4" name="CuadroTexto 3"/>
          <p:cNvSpPr txBox="1"/>
          <p:nvPr/>
        </p:nvSpPr>
        <p:spPr>
          <a:xfrm>
            <a:off x="684213" y="1641334"/>
            <a:ext cx="2340260" cy="230832"/>
          </a:xfrm>
          <a:prstGeom prst="rect">
            <a:avLst/>
          </a:prstGeom>
          <a:noFill/>
        </p:spPr>
        <p:txBody>
          <a:bodyPr wrap="square" lIns="0" tIns="0" rIns="0" bIns="0" rtlCol="0">
            <a:spAutoFit/>
          </a:bodyPr>
          <a:lstStyle/>
          <a:p>
            <a:r>
              <a:rPr lang="es-PE" sz="1500" dirty="0">
                <a:latin typeface="Calibri" charset="0"/>
                <a:ea typeface="Calibri" charset="0"/>
                <a:cs typeface="Calibri" charset="0"/>
              </a:rPr>
              <a:t>Algunos elegidos</a:t>
            </a:r>
          </a:p>
        </p:txBody>
      </p:sp>
      <p:sp>
        <p:nvSpPr>
          <p:cNvPr id="5" name="CuadroTexto 4"/>
          <p:cNvSpPr txBox="1"/>
          <p:nvPr/>
        </p:nvSpPr>
        <p:spPr>
          <a:xfrm>
            <a:off x="684213" y="2541908"/>
            <a:ext cx="2340260" cy="230832"/>
          </a:xfrm>
          <a:prstGeom prst="rect">
            <a:avLst/>
          </a:prstGeom>
          <a:noFill/>
        </p:spPr>
        <p:txBody>
          <a:bodyPr wrap="square" lIns="0" tIns="0" rIns="0" bIns="0" rtlCol="0">
            <a:spAutoFit/>
          </a:bodyPr>
          <a:lstStyle/>
          <a:p>
            <a:r>
              <a:rPr lang="es-PE" sz="1500" dirty="0">
                <a:latin typeface="Calibri" charset="0"/>
                <a:ea typeface="Calibri" charset="0"/>
                <a:cs typeface="Calibri" charset="0"/>
              </a:rPr>
              <a:t>La mayoría de industrias</a:t>
            </a:r>
          </a:p>
        </p:txBody>
      </p:sp>
      <p:sp>
        <p:nvSpPr>
          <p:cNvPr id="6" name="Flecha derecha 5"/>
          <p:cNvSpPr/>
          <p:nvPr/>
        </p:nvSpPr>
        <p:spPr>
          <a:xfrm>
            <a:off x="2743200" y="1546727"/>
            <a:ext cx="659658" cy="420047"/>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7" name="Flecha derecha 6"/>
          <p:cNvSpPr/>
          <p:nvPr/>
        </p:nvSpPr>
        <p:spPr>
          <a:xfrm>
            <a:off x="2743200" y="2447301"/>
            <a:ext cx="659658" cy="420047"/>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500" dirty="0">
              <a:latin typeface="Calibri" panose="020F0502020204030204" pitchFamily="34" charset="0"/>
            </a:endParaRPr>
          </a:p>
        </p:txBody>
      </p:sp>
      <p:sp>
        <p:nvSpPr>
          <p:cNvPr id="8" name="CuadroTexto 7"/>
          <p:cNvSpPr txBox="1"/>
          <p:nvPr/>
        </p:nvSpPr>
        <p:spPr>
          <a:xfrm>
            <a:off x="3589686" y="1479751"/>
            <a:ext cx="4080868" cy="553998"/>
          </a:xfrm>
          <a:prstGeom prst="rect">
            <a:avLst/>
          </a:prstGeom>
          <a:noFill/>
        </p:spPr>
        <p:txBody>
          <a:bodyPr wrap="square" rtlCol="0">
            <a:spAutoFit/>
          </a:bodyPr>
          <a:lstStyle/>
          <a:p>
            <a:r>
              <a:rPr lang="es-PE" sz="1500" b="1" dirty="0">
                <a:latin typeface="Calibri" charset="0"/>
                <a:ea typeface="Calibri" charset="0"/>
                <a:cs typeface="Calibri" charset="0"/>
              </a:rPr>
              <a:t>Proceso 6 Sigma: </a:t>
            </a:r>
          </a:p>
          <a:p>
            <a:r>
              <a:rPr lang="es-PE" sz="1500" b="1" dirty="0">
                <a:latin typeface="Calibri" charset="0"/>
                <a:ea typeface="Calibri" charset="0"/>
                <a:cs typeface="Calibri" charset="0"/>
              </a:rPr>
              <a:t>	Seguridad física de los pasajeros</a:t>
            </a:r>
          </a:p>
        </p:txBody>
      </p:sp>
      <p:sp>
        <p:nvSpPr>
          <p:cNvPr id="9" name="CuadroTexto 8"/>
          <p:cNvSpPr txBox="1"/>
          <p:nvPr/>
        </p:nvSpPr>
        <p:spPr>
          <a:xfrm>
            <a:off x="3589686" y="2380325"/>
            <a:ext cx="3060754" cy="553998"/>
          </a:xfrm>
          <a:prstGeom prst="rect">
            <a:avLst/>
          </a:prstGeom>
          <a:noFill/>
        </p:spPr>
        <p:txBody>
          <a:bodyPr wrap="square" rtlCol="0">
            <a:spAutoFit/>
          </a:bodyPr>
          <a:lstStyle/>
          <a:p>
            <a:r>
              <a:rPr lang="es-PE" sz="1500" b="1" dirty="0">
                <a:latin typeface="Calibri" charset="0"/>
                <a:ea typeface="Calibri" charset="0"/>
                <a:cs typeface="Calibri" charset="0"/>
              </a:rPr>
              <a:t>Proceso 3 Sigma: </a:t>
            </a:r>
          </a:p>
          <a:p>
            <a:r>
              <a:rPr lang="es-PE" sz="1500" b="1" dirty="0">
                <a:latin typeface="Calibri" charset="0"/>
                <a:ea typeface="Calibri" charset="0"/>
                <a:cs typeface="Calibri" charset="0"/>
              </a:rPr>
              <a:t>	Gestión de equipajes</a:t>
            </a:r>
          </a:p>
        </p:txBody>
      </p:sp>
      <p:graphicFrame>
        <p:nvGraphicFramePr>
          <p:cNvPr id="15" name="Tabla 14"/>
          <p:cNvGraphicFramePr>
            <a:graphicFrameLocks noGrp="1"/>
          </p:cNvGraphicFramePr>
          <p:nvPr>
            <p:extLst>
              <p:ext uri="{D42A27DB-BD31-4B8C-83A1-F6EECF244321}">
                <p14:modId xmlns:p14="http://schemas.microsoft.com/office/powerpoint/2010/main" val="4151700420"/>
              </p:ext>
            </p:extLst>
          </p:nvPr>
        </p:nvGraphicFramePr>
        <p:xfrm>
          <a:off x="660108" y="3144838"/>
          <a:ext cx="3090797" cy="1846678"/>
        </p:xfrm>
        <a:graphic>
          <a:graphicData uri="http://schemas.openxmlformats.org/drawingml/2006/table">
            <a:tbl>
              <a:tblPr firstRow="1" bandRow="1">
                <a:tableStyleId>{5C22544A-7EE6-4342-B048-85BDC9FD1C3A}</a:tableStyleId>
              </a:tblPr>
              <a:tblGrid>
                <a:gridCol w="780076">
                  <a:extLst>
                    <a:ext uri="{9D8B030D-6E8A-4147-A177-3AD203B41FA5}">
                      <a16:colId xmlns:a16="http://schemas.microsoft.com/office/drawing/2014/main" val="20000"/>
                    </a:ext>
                  </a:extLst>
                </a:gridCol>
                <a:gridCol w="1010940">
                  <a:extLst>
                    <a:ext uri="{9D8B030D-6E8A-4147-A177-3AD203B41FA5}">
                      <a16:colId xmlns:a16="http://schemas.microsoft.com/office/drawing/2014/main" val="20001"/>
                    </a:ext>
                  </a:extLst>
                </a:gridCol>
                <a:gridCol w="1299781">
                  <a:extLst>
                    <a:ext uri="{9D8B030D-6E8A-4147-A177-3AD203B41FA5}">
                      <a16:colId xmlns:a16="http://schemas.microsoft.com/office/drawing/2014/main" val="20002"/>
                    </a:ext>
                  </a:extLst>
                </a:gridCol>
              </a:tblGrid>
              <a:tr h="263914">
                <a:tc>
                  <a:txBody>
                    <a:bodyPr/>
                    <a:lstStyle/>
                    <a:p>
                      <a:r>
                        <a:rPr lang="es-ES_tradnl" sz="1300" dirty="0">
                          <a:latin typeface="Calibri" charset="0"/>
                          <a:ea typeface="Calibri" charset="0"/>
                          <a:cs typeface="Calibri" charset="0"/>
                        </a:rPr>
                        <a:t>Sigma</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E4639"/>
                    </a:solidFill>
                  </a:tcPr>
                </a:tc>
                <a:tc>
                  <a:txBody>
                    <a:bodyPr/>
                    <a:lstStyle/>
                    <a:p>
                      <a:r>
                        <a:rPr lang="es-ES_tradnl" sz="1300" dirty="0">
                          <a:latin typeface="Calibri" charset="0"/>
                          <a:ea typeface="Calibri" charset="0"/>
                          <a:cs typeface="Calibri" charset="0"/>
                        </a:rPr>
                        <a:t>DPMO*</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E4639"/>
                    </a:solidFill>
                  </a:tcPr>
                </a:tc>
                <a:tc>
                  <a:txBody>
                    <a:bodyPr/>
                    <a:lstStyle/>
                    <a:p>
                      <a:r>
                        <a:rPr lang="es-ES_tradnl" sz="1300" dirty="0">
                          <a:latin typeface="Calibri" charset="0"/>
                          <a:ea typeface="Calibri" charset="0"/>
                          <a:cs typeface="Calibri" charset="0"/>
                        </a:rPr>
                        <a:t>Rendimiento</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263914">
                <a:tc>
                  <a:txBody>
                    <a:bodyPr/>
                    <a:lstStyle/>
                    <a:p>
                      <a:pPr algn="ctr"/>
                      <a:r>
                        <a:rPr lang="es-ES_tradnl" sz="1300" dirty="0">
                          <a:latin typeface="Calibri" charset="0"/>
                          <a:ea typeface="Calibri" charset="0"/>
                          <a:cs typeface="Calibri" charset="0"/>
                        </a:rPr>
                        <a:t>6</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3.4</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99.9997%</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1"/>
                  </a:ext>
                </a:extLst>
              </a:tr>
              <a:tr h="263914">
                <a:tc>
                  <a:txBody>
                    <a:bodyPr/>
                    <a:lstStyle/>
                    <a:p>
                      <a:pPr algn="ctr"/>
                      <a:r>
                        <a:rPr lang="es-ES_tradnl" sz="1300" dirty="0">
                          <a:latin typeface="Calibri" charset="0"/>
                          <a:ea typeface="Calibri" charset="0"/>
                          <a:cs typeface="Calibri" charset="0"/>
                        </a:rPr>
                        <a:t>5</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233</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99.976%</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2"/>
                  </a:ext>
                </a:extLst>
              </a:tr>
              <a:tr h="263914">
                <a:tc>
                  <a:txBody>
                    <a:bodyPr/>
                    <a:lstStyle/>
                    <a:p>
                      <a:pPr algn="ctr"/>
                      <a:r>
                        <a:rPr lang="es-ES_tradnl" sz="1300" dirty="0">
                          <a:latin typeface="Calibri" charset="0"/>
                          <a:ea typeface="Calibri" charset="0"/>
                          <a:cs typeface="Calibri" charset="0"/>
                        </a:rPr>
                        <a:t>4</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6,210</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99.4%</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3"/>
                  </a:ext>
                </a:extLst>
              </a:tr>
              <a:tr h="263914">
                <a:tc>
                  <a:txBody>
                    <a:bodyPr/>
                    <a:lstStyle/>
                    <a:p>
                      <a:pPr algn="ctr"/>
                      <a:r>
                        <a:rPr lang="es-ES_tradnl" sz="1300" dirty="0">
                          <a:latin typeface="Calibri" charset="0"/>
                          <a:ea typeface="Calibri" charset="0"/>
                          <a:cs typeface="Calibri" charset="0"/>
                        </a:rPr>
                        <a:t>3</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66,807</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99%</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4"/>
                  </a:ext>
                </a:extLst>
              </a:tr>
              <a:tr h="263914">
                <a:tc>
                  <a:txBody>
                    <a:bodyPr/>
                    <a:lstStyle/>
                    <a:p>
                      <a:pPr algn="ctr"/>
                      <a:r>
                        <a:rPr lang="es-ES_tradnl" sz="1300" dirty="0">
                          <a:latin typeface="Calibri" charset="0"/>
                          <a:ea typeface="Calibri" charset="0"/>
                          <a:cs typeface="Calibri" charset="0"/>
                        </a:rPr>
                        <a:t>2</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308,537</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65%</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5"/>
                  </a:ext>
                </a:extLst>
              </a:tr>
              <a:tr h="199210">
                <a:tc>
                  <a:txBody>
                    <a:bodyPr/>
                    <a:lstStyle/>
                    <a:p>
                      <a:pPr algn="ctr"/>
                      <a:r>
                        <a:rPr lang="es-ES_tradnl" sz="1300" dirty="0">
                          <a:latin typeface="Calibri" charset="0"/>
                          <a:ea typeface="Calibri" charset="0"/>
                          <a:cs typeface="Calibri" charset="0"/>
                        </a:rPr>
                        <a:t>1</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tc>
                  <a:txBody>
                    <a:bodyPr/>
                    <a:lstStyle/>
                    <a:p>
                      <a:pPr algn="r"/>
                      <a:r>
                        <a:rPr lang="es-ES_tradnl" sz="1300" dirty="0">
                          <a:latin typeface="Calibri" charset="0"/>
                          <a:ea typeface="Calibri" charset="0"/>
                          <a:cs typeface="Calibri" charset="0"/>
                        </a:rPr>
                        <a:t>697,700</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EC9C5"/>
                    </a:solidFill>
                  </a:tcPr>
                </a:tc>
                <a:tc>
                  <a:txBody>
                    <a:bodyPr/>
                    <a:lstStyle/>
                    <a:p>
                      <a:pPr algn="r"/>
                      <a:r>
                        <a:rPr lang="es-ES_tradnl" sz="1300" dirty="0">
                          <a:latin typeface="Calibri" charset="0"/>
                          <a:ea typeface="Calibri" charset="0"/>
                          <a:cs typeface="Calibri" charset="0"/>
                        </a:rPr>
                        <a:t>30%</a:t>
                      </a:r>
                    </a:p>
                  </a:txBody>
                  <a:tcPr marL="65075" marR="65075" marT="32537" marB="32537">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7C0C1"/>
                    </a:solidFill>
                  </a:tcPr>
                </a:tc>
                <a:extLst>
                  <a:ext uri="{0D108BD9-81ED-4DB2-BD59-A6C34878D82A}">
                    <a16:rowId xmlns:a16="http://schemas.microsoft.com/office/drawing/2014/main" val="10006"/>
                  </a:ext>
                </a:extLst>
              </a:tr>
            </a:tbl>
          </a:graphicData>
        </a:graphic>
      </p:graphicFrame>
      <p:sp>
        <p:nvSpPr>
          <p:cNvPr id="1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sp>
        <p:nvSpPr>
          <p:cNvPr id="13" name="Rectángulo 1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ES" sz="1600" b="1">
                <a:solidFill>
                  <a:srgbClr val="EE4639"/>
                </a:solidFill>
                <a:latin typeface="Calibri" charset="0"/>
                <a:ea typeface="Calibri" charset="0"/>
                <a:cs typeface="Calibri" charset="0"/>
              </a:rPr>
              <a:t>UN EJEMPLO PRACTICO</a:t>
            </a:r>
            <a:endParaRPr lang="es-ES" sz="1600" b="1" dirty="0">
              <a:solidFill>
                <a:srgbClr val="EE4639"/>
              </a:solidFill>
              <a:latin typeface="Calibri" charset="0"/>
              <a:ea typeface="Calibri" charset="0"/>
              <a:cs typeface="Calibri" charset="0"/>
            </a:endParaRPr>
          </a:p>
        </p:txBody>
      </p:sp>
      <p:sp>
        <p:nvSpPr>
          <p:cNvPr id="14" name="Elipse 13"/>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6" name="Imagen 15">
            <a:extLst>
              <a:ext uri="{FF2B5EF4-FFF2-40B4-BE49-F238E27FC236}">
                <a16:creationId xmlns:a16="http://schemas.microsoft.com/office/drawing/2014/main" id="{2CD7628C-6304-5D4B-BA7D-591238143DE2}"/>
              </a:ext>
            </a:extLst>
          </p:cNvPr>
          <p:cNvPicPr>
            <a:picLocks noChangeAspect="1"/>
          </p:cNvPicPr>
          <p:nvPr/>
        </p:nvPicPr>
        <p:blipFill>
          <a:blip r:embed="rId4"/>
          <a:stretch>
            <a:fillRect/>
          </a:stretch>
        </p:blipFill>
        <p:spPr>
          <a:xfrm>
            <a:off x="566792" y="966062"/>
            <a:ext cx="101088" cy="104106"/>
          </a:xfrm>
          <a:prstGeom prst="rect">
            <a:avLst/>
          </a:prstGeom>
        </p:spPr>
      </p:pic>
    </p:spTree>
    <p:extLst>
      <p:ext uri="{BB962C8B-B14F-4D97-AF65-F5344CB8AC3E}">
        <p14:creationId xmlns:p14="http://schemas.microsoft.com/office/powerpoint/2010/main" val="693688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ángulo 74"/>
          <p:cNvSpPr/>
          <p:nvPr/>
        </p:nvSpPr>
        <p:spPr>
          <a:xfrm>
            <a:off x="1625555" y="2465837"/>
            <a:ext cx="2724150" cy="1737863"/>
          </a:xfrm>
          <a:prstGeom prst="rect">
            <a:avLst/>
          </a:prstGeom>
          <a:solidFill>
            <a:srgbClr val="FFED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Rectángulo 50"/>
          <p:cNvSpPr/>
          <p:nvPr/>
        </p:nvSpPr>
        <p:spPr>
          <a:xfrm>
            <a:off x="4813300" y="2465837"/>
            <a:ext cx="2724150" cy="1737863"/>
          </a:xfrm>
          <a:prstGeom prst="rect">
            <a:avLst/>
          </a:prstGeom>
          <a:solidFill>
            <a:srgbClr val="FFED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object 7"/>
          <p:cNvSpPr txBox="1"/>
          <p:nvPr/>
        </p:nvSpPr>
        <p:spPr>
          <a:xfrm>
            <a:off x="502693" y="922650"/>
            <a:ext cx="8063016" cy="569387"/>
          </a:xfrm>
          <a:prstGeom prst="rect">
            <a:avLst/>
          </a:prstGeom>
        </p:spPr>
        <p:txBody>
          <a:bodyPr vert="horz" wrap="square" lIns="0" tIns="0" rIns="0" bIns="0" rtlCol="0">
            <a:spAutoFit/>
          </a:bodyPr>
          <a:lstStyle/>
          <a:p>
            <a:pPr>
              <a:spcAft>
                <a:spcPts val="600"/>
              </a:spcAft>
            </a:pPr>
            <a:r>
              <a:rPr lang="es-ES_tradnl" altLang="es-PE" sz="1600" b="1" dirty="0">
                <a:latin typeface="Calibri" charset="0"/>
                <a:ea typeface="Calibri" charset="0"/>
                <a:cs typeface="Calibri" charset="0"/>
              </a:rPr>
              <a:t>CALIDAD SEIS SIGMA</a:t>
            </a:r>
          </a:p>
          <a:p>
            <a:r>
              <a:rPr lang="es-ES" sz="1600" dirty="0">
                <a:latin typeface="Calibri" charset="0"/>
                <a:ea typeface="Calibri" charset="0"/>
                <a:cs typeface="Calibri" charset="0"/>
              </a:rPr>
              <a:t>Ejemplo: El tiempo que un cliente esta dispuesto esperar por una pizza esta entre 23 y 32 minutos</a:t>
            </a:r>
            <a:endParaRPr lang="es-PE" sz="1600" dirty="0">
              <a:latin typeface="Calibri" charset="0"/>
              <a:ea typeface="Calibri" charset="0"/>
              <a:cs typeface="Calibri" charset="0"/>
            </a:endParaRP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METODOLOGÍA SEIS SIGMA</a:t>
            </a:r>
          </a:p>
        </p:txBody>
      </p:sp>
      <p:grpSp>
        <p:nvGrpSpPr>
          <p:cNvPr id="14" name="Agrupar 13"/>
          <p:cNvGrpSpPr/>
          <p:nvPr/>
        </p:nvGrpSpPr>
        <p:grpSpPr>
          <a:xfrm>
            <a:off x="5704204" y="2654483"/>
            <a:ext cx="925196" cy="1552391"/>
            <a:chOff x="5704204" y="2607489"/>
            <a:chExt cx="953202" cy="1599387"/>
          </a:xfrm>
        </p:grpSpPr>
        <p:sp>
          <p:nvSpPr>
            <p:cNvPr id="6" name="Elipse 5"/>
            <p:cNvSpPr/>
            <p:nvPr/>
          </p:nvSpPr>
          <p:spPr>
            <a:xfrm>
              <a:off x="6519610"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Elipse 6"/>
            <p:cNvSpPr/>
            <p:nvPr/>
          </p:nvSpPr>
          <p:spPr>
            <a:xfrm>
              <a:off x="6384989"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Elipse 7"/>
            <p:cNvSpPr/>
            <p:nvPr/>
          </p:nvSpPr>
          <p:spPr>
            <a:xfrm>
              <a:off x="6257608"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Elipse 8"/>
            <p:cNvSpPr/>
            <p:nvPr/>
          </p:nvSpPr>
          <p:spPr>
            <a:xfrm>
              <a:off x="6118860"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Elipse 9"/>
            <p:cNvSpPr/>
            <p:nvPr/>
          </p:nvSpPr>
          <p:spPr>
            <a:xfrm>
              <a:off x="5978968"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Elipse 10"/>
            <p:cNvSpPr/>
            <p:nvPr/>
          </p:nvSpPr>
          <p:spPr>
            <a:xfrm>
              <a:off x="5840411"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5704204"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p:cNvSpPr/>
            <p:nvPr/>
          </p:nvSpPr>
          <p:spPr>
            <a:xfrm>
              <a:off x="6384989"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p:cNvSpPr/>
            <p:nvPr/>
          </p:nvSpPr>
          <p:spPr>
            <a:xfrm>
              <a:off x="6257608"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p:cNvSpPr/>
            <p:nvPr/>
          </p:nvSpPr>
          <p:spPr>
            <a:xfrm>
              <a:off x="6118860"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p:cNvSpPr/>
            <p:nvPr/>
          </p:nvSpPr>
          <p:spPr>
            <a:xfrm>
              <a:off x="5978968"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Elipse 18"/>
            <p:cNvSpPr/>
            <p:nvPr/>
          </p:nvSpPr>
          <p:spPr>
            <a:xfrm>
              <a:off x="5840411"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p:cNvSpPr/>
            <p:nvPr/>
          </p:nvSpPr>
          <p:spPr>
            <a:xfrm>
              <a:off x="6384989"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Elipse 20"/>
            <p:cNvSpPr/>
            <p:nvPr/>
          </p:nvSpPr>
          <p:spPr>
            <a:xfrm>
              <a:off x="6257608"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Elipse 21"/>
            <p:cNvSpPr/>
            <p:nvPr/>
          </p:nvSpPr>
          <p:spPr>
            <a:xfrm>
              <a:off x="6118860"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p:cNvSpPr/>
            <p:nvPr/>
          </p:nvSpPr>
          <p:spPr>
            <a:xfrm>
              <a:off x="5978968"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p:cNvSpPr/>
            <p:nvPr/>
          </p:nvSpPr>
          <p:spPr>
            <a:xfrm>
              <a:off x="5840411"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p:cNvSpPr/>
            <p:nvPr/>
          </p:nvSpPr>
          <p:spPr>
            <a:xfrm>
              <a:off x="6384989"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Elipse 25"/>
            <p:cNvSpPr/>
            <p:nvPr/>
          </p:nvSpPr>
          <p:spPr>
            <a:xfrm>
              <a:off x="6257608"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Elipse 26"/>
            <p:cNvSpPr/>
            <p:nvPr/>
          </p:nvSpPr>
          <p:spPr>
            <a:xfrm>
              <a:off x="6118860"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p:cNvSpPr/>
            <p:nvPr/>
          </p:nvSpPr>
          <p:spPr>
            <a:xfrm>
              <a:off x="5978968"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p:cNvSpPr/>
            <p:nvPr/>
          </p:nvSpPr>
          <p:spPr>
            <a:xfrm>
              <a:off x="5840411"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p:cNvSpPr/>
            <p:nvPr/>
          </p:nvSpPr>
          <p:spPr>
            <a:xfrm>
              <a:off x="6257608"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Elipse 31"/>
            <p:cNvSpPr/>
            <p:nvPr/>
          </p:nvSpPr>
          <p:spPr>
            <a:xfrm>
              <a:off x="6118860"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Elipse 32"/>
            <p:cNvSpPr/>
            <p:nvPr/>
          </p:nvSpPr>
          <p:spPr>
            <a:xfrm>
              <a:off x="5978968"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Elipse 34"/>
            <p:cNvSpPr/>
            <p:nvPr/>
          </p:nvSpPr>
          <p:spPr>
            <a:xfrm>
              <a:off x="6257608" y="339787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Elipse 35"/>
            <p:cNvSpPr/>
            <p:nvPr/>
          </p:nvSpPr>
          <p:spPr>
            <a:xfrm>
              <a:off x="6118860" y="339787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Elipse 36"/>
            <p:cNvSpPr/>
            <p:nvPr/>
          </p:nvSpPr>
          <p:spPr>
            <a:xfrm>
              <a:off x="5978968" y="339787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8" name="Elipse 37"/>
            <p:cNvSpPr/>
            <p:nvPr/>
          </p:nvSpPr>
          <p:spPr>
            <a:xfrm>
              <a:off x="6257608" y="3263348"/>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p:cNvSpPr/>
            <p:nvPr/>
          </p:nvSpPr>
          <p:spPr>
            <a:xfrm>
              <a:off x="6118860" y="3263348"/>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p:cNvSpPr/>
            <p:nvPr/>
          </p:nvSpPr>
          <p:spPr>
            <a:xfrm>
              <a:off x="5978968" y="3263348"/>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1" name="Elipse 40"/>
            <p:cNvSpPr/>
            <p:nvPr/>
          </p:nvSpPr>
          <p:spPr>
            <a:xfrm>
              <a:off x="6257608" y="312942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2" name="Elipse 41"/>
            <p:cNvSpPr/>
            <p:nvPr/>
          </p:nvSpPr>
          <p:spPr>
            <a:xfrm>
              <a:off x="6118860" y="312942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3" name="Elipse 42"/>
            <p:cNvSpPr/>
            <p:nvPr/>
          </p:nvSpPr>
          <p:spPr>
            <a:xfrm>
              <a:off x="5978968" y="312942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4" name="Elipse 43"/>
            <p:cNvSpPr/>
            <p:nvPr/>
          </p:nvSpPr>
          <p:spPr>
            <a:xfrm>
              <a:off x="6257608" y="299757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5" name="Elipse 44"/>
            <p:cNvSpPr/>
            <p:nvPr/>
          </p:nvSpPr>
          <p:spPr>
            <a:xfrm>
              <a:off x="6118860" y="299757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6" name="Elipse 45"/>
            <p:cNvSpPr/>
            <p:nvPr/>
          </p:nvSpPr>
          <p:spPr>
            <a:xfrm>
              <a:off x="5978968" y="299757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7" name="Elipse 46"/>
            <p:cNvSpPr/>
            <p:nvPr/>
          </p:nvSpPr>
          <p:spPr>
            <a:xfrm>
              <a:off x="6118860" y="286367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8" name="Elipse 47"/>
            <p:cNvSpPr/>
            <p:nvPr/>
          </p:nvSpPr>
          <p:spPr>
            <a:xfrm>
              <a:off x="6118860" y="2741606"/>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9" name="Elipse 48"/>
            <p:cNvSpPr/>
            <p:nvPr/>
          </p:nvSpPr>
          <p:spPr>
            <a:xfrm>
              <a:off x="6118860" y="26074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50" name="CuadroTexto 49"/>
          <p:cNvSpPr txBox="1"/>
          <p:nvPr/>
        </p:nvSpPr>
        <p:spPr>
          <a:xfrm>
            <a:off x="4845050" y="4278483"/>
            <a:ext cx="2673350" cy="123111"/>
          </a:xfrm>
          <a:prstGeom prst="rect">
            <a:avLst/>
          </a:prstGeom>
          <a:noFill/>
        </p:spPr>
        <p:txBody>
          <a:bodyPr wrap="square" lIns="0" tIns="0" rIns="0" bIns="0" rtlCol="0">
            <a:spAutoFit/>
          </a:bodyPr>
          <a:lstStyle/>
          <a:p>
            <a:r>
              <a:rPr lang="es-ES_tradnl" sz="800" b="1" dirty="0">
                <a:latin typeface="Calibri" charset="0"/>
                <a:ea typeface="Calibri" charset="0"/>
                <a:cs typeface="Calibri" charset="0"/>
              </a:rPr>
              <a:t>18      20       22       </a:t>
            </a:r>
            <a:r>
              <a:rPr lang="es-ES_tradnl" sz="800" b="1">
                <a:latin typeface="Calibri" charset="0"/>
                <a:ea typeface="Calibri" charset="0"/>
                <a:cs typeface="Calibri" charset="0"/>
              </a:rPr>
              <a:t>24        26       28       30       32       34       36       38</a:t>
            </a:r>
            <a:endParaRPr lang="es-ES_tradnl" sz="1000" b="1" dirty="0">
              <a:latin typeface="Calibri" charset="0"/>
              <a:ea typeface="Calibri" charset="0"/>
              <a:cs typeface="Calibri" charset="0"/>
            </a:endParaRPr>
          </a:p>
        </p:txBody>
      </p:sp>
      <p:cxnSp>
        <p:nvCxnSpPr>
          <p:cNvPr id="53" name="Conector recto 52"/>
          <p:cNvCxnSpPr/>
          <p:nvPr/>
        </p:nvCxnSpPr>
        <p:spPr>
          <a:xfrm>
            <a:off x="487997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a:off x="500697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54"/>
          <p:cNvCxnSpPr/>
          <p:nvPr/>
        </p:nvCxnSpPr>
        <p:spPr>
          <a:xfrm>
            <a:off x="513080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p:nvPr/>
        </p:nvCxnSpPr>
        <p:spPr>
          <a:xfrm>
            <a:off x="526415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539432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552767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a:off x="565150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a:off x="5780602"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p:nvPr/>
        </p:nvCxnSpPr>
        <p:spPr>
          <a:xfrm>
            <a:off x="5909632"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62"/>
          <p:cNvCxnSpPr/>
          <p:nvPr/>
        </p:nvCxnSpPr>
        <p:spPr>
          <a:xfrm>
            <a:off x="6040943"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p:nvPr/>
        </p:nvCxnSpPr>
        <p:spPr>
          <a:xfrm>
            <a:off x="6175643"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64"/>
          <p:cNvCxnSpPr/>
          <p:nvPr/>
        </p:nvCxnSpPr>
        <p:spPr>
          <a:xfrm>
            <a:off x="630822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p:cNvCxnSpPr/>
          <p:nvPr/>
        </p:nvCxnSpPr>
        <p:spPr>
          <a:xfrm>
            <a:off x="643186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ector recto 66"/>
          <p:cNvCxnSpPr/>
          <p:nvPr/>
        </p:nvCxnSpPr>
        <p:spPr>
          <a:xfrm>
            <a:off x="656252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a:off x="669270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a:off x="681970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69"/>
          <p:cNvCxnSpPr/>
          <p:nvPr/>
        </p:nvCxnSpPr>
        <p:spPr>
          <a:xfrm>
            <a:off x="695305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a:off x="708005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p:cNvCxnSpPr/>
          <p:nvPr/>
        </p:nvCxnSpPr>
        <p:spPr>
          <a:xfrm>
            <a:off x="721657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a:off x="734992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cto 73"/>
          <p:cNvCxnSpPr/>
          <p:nvPr/>
        </p:nvCxnSpPr>
        <p:spPr>
          <a:xfrm>
            <a:off x="748327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Agrupar 75"/>
          <p:cNvGrpSpPr/>
          <p:nvPr/>
        </p:nvGrpSpPr>
        <p:grpSpPr>
          <a:xfrm>
            <a:off x="2010943" y="3551817"/>
            <a:ext cx="1960936" cy="655056"/>
            <a:chOff x="5183384" y="3531989"/>
            <a:chExt cx="2020294" cy="674887"/>
          </a:xfrm>
        </p:grpSpPr>
        <p:sp>
          <p:nvSpPr>
            <p:cNvPr id="77" name="Elipse 76"/>
            <p:cNvSpPr/>
            <p:nvPr/>
          </p:nvSpPr>
          <p:spPr>
            <a:xfrm>
              <a:off x="6519786"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6384989"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6257608"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6118860"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5978968"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840411"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707673"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6384989"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6257608"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6118860"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5978968"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5840411"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6384989"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6257608"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6118860"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5978968"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Elipse 92"/>
            <p:cNvSpPr/>
            <p:nvPr/>
          </p:nvSpPr>
          <p:spPr>
            <a:xfrm>
              <a:off x="5840411"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4" name="Elipse 93"/>
            <p:cNvSpPr/>
            <p:nvPr/>
          </p:nvSpPr>
          <p:spPr>
            <a:xfrm>
              <a:off x="6384989"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5" name="Elipse 94"/>
            <p:cNvSpPr/>
            <p:nvPr/>
          </p:nvSpPr>
          <p:spPr>
            <a:xfrm>
              <a:off x="6257608"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6" name="Elipse 95"/>
            <p:cNvSpPr/>
            <p:nvPr/>
          </p:nvSpPr>
          <p:spPr>
            <a:xfrm>
              <a:off x="6118860"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7" name="Elipse 96"/>
            <p:cNvSpPr/>
            <p:nvPr/>
          </p:nvSpPr>
          <p:spPr>
            <a:xfrm>
              <a:off x="5978968"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8" name="Elipse 97"/>
            <p:cNvSpPr/>
            <p:nvPr/>
          </p:nvSpPr>
          <p:spPr>
            <a:xfrm>
              <a:off x="5840411" y="3663243"/>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9" name="Elipse 98"/>
            <p:cNvSpPr/>
            <p:nvPr/>
          </p:nvSpPr>
          <p:spPr>
            <a:xfrm>
              <a:off x="6257608"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0" name="Elipse 99"/>
            <p:cNvSpPr/>
            <p:nvPr/>
          </p:nvSpPr>
          <p:spPr>
            <a:xfrm>
              <a:off x="6118860"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1" name="Elipse 100"/>
            <p:cNvSpPr/>
            <p:nvPr/>
          </p:nvSpPr>
          <p:spPr>
            <a:xfrm>
              <a:off x="5978968" y="353198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9" name="Elipse 138"/>
            <p:cNvSpPr/>
            <p:nvPr/>
          </p:nvSpPr>
          <p:spPr>
            <a:xfrm>
              <a:off x="5707673"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0" name="Elipse 139"/>
            <p:cNvSpPr/>
            <p:nvPr/>
          </p:nvSpPr>
          <p:spPr>
            <a:xfrm>
              <a:off x="5707673"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1" name="Elipse 140"/>
            <p:cNvSpPr/>
            <p:nvPr/>
          </p:nvSpPr>
          <p:spPr>
            <a:xfrm>
              <a:off x="5580207"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2" name="Elipse 141"/>
            <p:cNvSpPr/>
            <p:nvPr/>
          </p:nvSpPr>
          <p:spPr>
            <a:xfrm>
              <a:off x="5580207"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4" name="Elipse 143"/>
            <p:cNvSpPr/>
            <p:nvPr/>
          </p:nvSpPr>
          <p:spPr>
            <a:xfrm>
              <a:off x="5445527"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5" name="Elipse 144"/>
            <p:cNvSpPr/>
            <p:nvPr/>
          </p:nvSpPr>
          <p:spPr>
            <a:xfrm>
              <a:off x="5445527"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6" name="Elipse 145"/>
            <p:cNvSpPr/>
            <p:nvPr/>
          </p:nvSpPr>
          <p:spPr>
            <a:xfrm>
              <a:off x="5313763"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8" name="Elipse 147"/>
            <p:cNvSpPr/>
            <p:nvPr/>
          </p:nvSpPr>
          <p:spPr>
            <a:xfrm>
              <a:off x="5183384"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0" name="Elipse 149"/>
            <p:cNvSpPr/>
            <p:nvPr/>
          </p:nvSpPr>
          <p:spPr>
            <a:xfrm>
              <a:off x="6519786"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1" name="Elipse 150"/>
            <p:cNvSpPr/>
            <p:nvPr/>
          </p:nvSpPr>
          <p:spPr>
            <a:xfrm>
              <a:off x="6519786" y="3800439"/>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2" name="Elipse 151"/>
            <p:cNvSpPr/>
            <p:nvPr/>
          </p:nvSpPr>
          <p:spPr>
            <a:xfrm>
              <a:off x="6668748"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3" name="Elipse 152"/>
            <p:cNvSpPr/>
            <p:nvPr/>
          </p:nvSpPr>
          <p:spPr>
            <a:xfrm>
              <a:off x="6668747" y="3934555"/>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5" name="Elipse 154"/>
            <p:cNvSpPr/>
            <p:nvPr/>
          </p:nvSpPr>
          <p:spPr>
            <a:xfrm>
              <a:off x="6799591"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6" name="Elipse 155"/>
            <p:cNvSpPr/>
            <p:nvPr/>
          </p:nvSpPr>
          <p:spPr>
            <a:xfrm>
              <a:off x="6934993"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7" name="Elipse 156"/>
            <p:cNvSpPr/>
            <p:nvPr/>
          </p:nvSpPr>
          <p:spPr>
            <a:xfrm>
              <a:off x="7065882" y="4069080"/>
              <a:ext cx="137796" cy="137796"/>
            </a:xfrm>
            <a:prstGeom prst="ellipse">
              <a:avLst/>
            </a:prstGeom>
            <a:solidFill>
              <a:srgbClr val="FEC21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17" name="CuadroTexto 116"/>
          <p:cNvSpPr txBox="1"/>
          <p:nvPr/>
        </p:nvSpPr>
        <p:spPr>
          <a:xfrm>
            <a:off x="1657305" y="4278483"/>
            <a:ext cx="2673350" cy="123111"/>
          </a:xfrm>
          <a:prstGeom prst="rect">
            <a:avLst/>
          </a:prstGeom>
          <a:noFill/>
        </p:spPr>
        <p:txBody>
          <a:bodyPr wrap="square" lIns="0" tIns="0" rIns="0" bIns="0" rtlCol="0">
            <a:spAutoFit/>
          </a:bodyPr>
          <a:lstStyle/>
          <a:p>
            <a:r>
              <a:rPr lang="es-ES_tradnl" sz="800" b="1" dirty="0">
                <a:latin typeface="Calibri" charset="0"/>
                <a:ea typeface="Calibri" charset="0"/>
                <a:cs typeface="Calibri" charset="0"/>
              </a:rPr>
              <a:t>18      20       22       </a:t>
            </a:r>
            <a:r>
              <a:rPr lang="es-ES_tradnl" sz="800" b="1">
                <a:latin typeface="Calibri" charset="0"/>
                <a:ea typeface="Calibri" charset="0"/>
                <a:cs typeface="Calibri" charset="0"/>
              </a:rPr>
              <a:t>24        26       28       30       32       34       36       38</a:t>
            </a:r>
            <a:endParaRPr lang="es-ES_tradnl" sz="1000" b="1" dirty="0">
              <a:latin typeface="Calibri" charset="0"/>
              <a:ea typeface="Calibri" charset="0"/>
              <a:cs typeface="Calibri" charset="0"/>
            </a:endParaRPr>
          </a:p>
        </p:txBody>
      </p:sp>
      <p:cxnSp>
        <p:nvCxnSpPr>
          <p:cNvPr id="118" name="Conector recto 117"/>
          <p:cNvCxnSpPr/>
          <p:nvPr/>
        </p:nvCxnSpPr>
        <p:spPr>
          <a:xfrm>
            <a:off x="169223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Conector recto 118"/>
          <p:cNvCxnSpPr/>
          <p:nvPr/>
        </p:nvCxnSpPr>
        <p:spPr>
          <a:xfrm>
            <a:off x="181923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Conector recto 119"/>
          <p:cNvCxnSpPr/>
          <p:nvPr/>
        </p:nvCxnSpPr>
        <p:spPr>
          <a:xfrm>
            <a:off x="194305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Conector recto 120"/>
          <p:cNvCxnSpPr/>
          <p:nvPr/>
        </p:nvCxnSpPr>
        <p:spPr>
          <a:xfrm>
            <a:off x="207640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ector recto 121"/>
          <p:cNvCxnSpPr/>
          <p:nvPr/>
        </p:nvCxnSpPr>
        <p:spPr>
          <a:xfrm>
            <a:off x="220658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ector recto 122"/>
          <p:cNvCxnSpPr/>
          <p:nvPr/>
        </p:nvCxnSpPr>
        <p:spPr>
          <a:xfrm>
            <a:off x="2339930"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ector recto 123"/>
          <p:cNvCxnSpPr/>
          <p:nvPr/>
        </p:nvCxnSpPr>
        <p:spPr>
          <a:xfrm>
            <a:off x="246375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Conector recto 124"/>
          <p:cNvCxnSpPr/>
          <p:nvPr/>
        </p:nvCxnSpPr>
        <p:spPr>
          <a:xfrm>
            <a:off x="2592857"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recto 125"/>
          <p:cNvCxnSpPr/>
          <p:nvPr/>
        </p:nvCxnSpPr>
        <p:spPr>
          <a:xfrm>
            <a:off x="2721887"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p:nvPr/>
        </p:nvCxnSpPr>
        <p:spPr>
          <a:xfrm>
            <a:off x="2853198"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ector recto 127"/>
          <p:cNvCxnSpPr/>
          <p:nvPr/>
        </p:nvCxnSpPr>
        <p:spPr>
          <a:xfrm>
            <a:off x="2987898"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ector recto 128"/>
          <p:cNvCxnSpPr/>
          <p:nvPr/>
        </p:nvCxnSpPr>
        <p:spPr>
          <a:xfrm>
            <a:off x="312047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p:nvPr/>
        </p:nvCxnSpPr>
        <p:spPr>
          <a:xfrm>
            <a:off x="3244115"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ector recto 130"/>
          <p:cNvCxnSpPr/>
          <p:nvPr/>
        </p:nvCxnSpPr>
        <p:spPr>
          <a:xfrm>
            <a:off x="337478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ector recto 131"/>
          <p:cNvCxnSpPr/>
          <p:nvPr/>
        </p:nvCxnSpPr>
        <p:spPr>
          <a:xfrm>
            <a:off x="350495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Conector recto 132"/>
          <p:cNvCxnSpPr/>
          <p:nvPr/>
        </p:nvCxnSpPr>
        <p:spPr>
          <a:xfrm>
            <a:off x="363195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onector recto 133"/>
          <p:cNvCxnSpPr/>
          <p:nvPr/>
        </p:nvCxnSpPr>
        <p:spPr>
          <a:xfrm>
            <a:off x="376530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onector recto 134"/>
          <p:cNvCxnSpPr/>
          <p:nvPr/>
        </p:nvCxnSpPr>
        <p:spPr>
          <a:xfrm>
            <a:off x="3892306"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onector recto 135"/>
          <p:cNvCxnSpPr/>
          <p:nvPr/>
        </p:nvCxnSpPr>
        <p:spPr>
          <a:xfrm>
            <a:off x="402883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Conector recto 136"/>
          <p:cNvCxnSpPr/>
          <p:nvPr/>
        </p:nvCxnSpPr>
        <p:spPr>
          <a:xfrm>
            <a:off x="416218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onector recto 137"/>
          <p:cNvCxnSpPr/>
          <p:nvPr/>
        </p:nvCxnSpPr>
        <p:spPr>
          <a:xfrm>
            <a:off x="4295531" y="4203700"/>
            <a:ext cx="0" cy="7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CuadroTexto 157"/>
          <p:cNvSpPr txBox="1"/>
          <p:nvPr/>
        </p:nvSpPr>
        <p:spPr>
          <a:xfrm>
            <a:off x="4813300" y="2047456"/>
            <a:ext cx="2724150" cy="307777"/>
          </a:xfrm>
          <a:prstGeom prst="rect">
            <a:avLst/>
          </a:prstGeom>
          <a:noFill/>
        </p:spPr>
        <p:txBody>
          <a:bodyPr wrap="square" rtlCol="0">
            <a:spAutoFit/>
          </a:bodyPr>
          <a:lstStyle/>
          <a:p>
            <a:pPr algn="ctr"/>
            <a:r>
              <a:rPr lang="es-ES_tradnl" sz="1400" b="1" dirty="0">
                <a:latin typeface="Calibri" charset="0"/>
                <a:ea typeface="Calibri" charset="0"/>
                <a:cs typeface="Calibri" charset="0"/>
              </a:rPr>
              <a:t>Poca variación </a:t>
            </a:r>
            <a:r>
              <a:rPr lang="mr-IN" sz="1400" b="1" dirty="0">
                <a:latin typeface="Calibri" charset="0"/>
                <a:ea typeface="Calibri" charset="0"/>
                <a:cs typeface="Calibri" charset="0"/>
              </a:rPr>
              <a:t>–</a:t>
            </a:r>
            <a:r>
              <a:rPr lang="es-ES_tradnl" sz="1400" b="1" dirty="0">
                <a:latin typeface="Calibri" charset="0"/>
                <a:ea typeface="Calibri" charset="0"/>
                <a:cs typeface="Calibri" charset="0"/>
              </a:rPr>
              <a:t> Sigma Alto</a:t>
            </a:r>
          </a:p>
        </p:txBody>
      </p:sp>
      <p:sp>
        <p:nvSpPr>
          <p:cNvPr id="160" name="CuadroTexto 159"/>
          <p:cNvSpPr txBox="1"/>
          <p:nvPr/>
        </p:nvSpPr>
        <p:spPr>
          <a:xfrm>
            <a:off x="1606505" y="2047456"/>
            <a:ext cx="2724150" cy="307777"/>
          </a:xfrm>
          <a:prstGeom prst="rect">
            <a:avLst/>
          </a:prstGeom>
          <a:noFill/>
        </p:spPr>
        <p:txBody>
          <a:bodyPr wrap="square" rtlCol="0">
            <a:spAutoFit/>
          </a:bodyPr>
          <a:lstStyle/>
          <a:p>
            <a:pPr algn="ctr"/>
            <a:r>
              <a:rPr lang="es-ES_tradnl" sz="1400" b="1" dirty="0">
                <a:latin typeface="Calibri" charset="0"/>
                <a:ea typeface="Calibri" charset="0"/>
                <a:cs typeface="Calibri" charset="0"/>
              </a:rPr>
              <a:t>Mucha variación </a:t>
            </a:r>
            <a:r>
              <a:rPr lang="mr-IN" sz="1400" b="1" dirty="0">
                <a:latin typeface="Calibri" charset="0"/>
                <a:ea typeface="Calibri" charset="0"/>
                <a:cs typeface="Calibri" charset="0"/>
              </a:rPr>
              <a:t>–</a:t>
            </a:r>
            <a:r>
              <a:rPr lang="es-ES_tradnl" sz="1400" b="1" dirty="0">
                <a:latin typeface="Calibri" charset="0"/>
                <a:ea typeface="Calibri" charset="0"/>
                <a:cs typeface="Calibri" charset="0"/>
              </a:rPr>
              <a:t> Sigma Bajo</a:t>
            </a:r>
          </a:p>
        </p:txBody>
      </p:sp>
      <p:pic>
        <p:nvPicPr>
          <p:cNvPr id="162" name="Imagen 161"/>
          <p:cNvPicPr>
            <a:picLocks noChangeAspect="1"/>
          </p:cNvPicPr>
          <p:nvPr/>
        </p:nvPicPr>
        <p:blipFill>
          <a:blip r:embed="rId3"/>
          <a:stretch>
            <a:fillRect/>
          </a:stretch>
        </p:blipFill>
        <p:spPr>
          <a:xfrm>
            <a:off x="1910157" y="3494087"/>
            <a:ext cx="2108200" cy="711200"/>
          </a:xfrm>
          <a:prstGeom prst="rect">
            <a:avLst/>
          </a:prstGeom>
        </p:spPr>
      </p:pic>
      <p:pic>
        <p:nvPicPr>
          <p:cNvPr id="163" name="Imagen 162"/>
          <p:cNvPicPr>
            <a:picLocks noChangeAspect="1"/>
          </p:cNvPicPr>
          <p:nvPr/>
        </p:nvPicPr>
        <p:blipFill>
          <a:blip r:embed="rId4"/>
          <a:stretch>
            <a:fillRect/>
          </a:stretch>
        </p:blipFill>
        <p:spPr>
          <a:xfrm>
            <a:off x="5506342" y="2615398"/>
            <a:ext cx="1308100" cy="1590548"/>
          </a:xfrm>
          <a:prstGeom prst="rect">
            <a:avLst/>
          </a:prstGeom>
        </p:spPr>
      </p:pic>
    </p:spTree>
    <p:extLst>
      <p:ext uri="{BB962C8B-B14F-4D97-AF65-F5344CB8AC3E}">
        <p14:creationId xmlns:p14="http://schemas.microsoft.com/office/powerpoint/2010/main" val="413926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3563937" cy="775597"/>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CALCULO DEL </a:t>
            </a:r>
            <a:r>
              <a:rPr lang="es-PE" sz="2800" b="1" dirty="0">
                <a:solidFill>
                  <a:schemeClr val="bg1"/>
                </a:solidFill>
                <a:latin typeface="Graphik Bold" charset="0"/>
                <a:ea typeface="Graphik Bold" charset="0"/>
                <a:cs typeface="Graphik Bold" charset="0"/>
              </a:rPr>
              <a:t>NIVEL SIGMA</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4131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4751388" y="916175"/>
            <a:ext cx="3924300" cy="4317813"/>
          </a:xfrm>
          <a:prstGeom prst="rect">
            <a:avLst/>
          </a:prstGeom>
          <a:solidFill>
            <a:srgbClr val="D8F0F3">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6" name="Imagen 25"/>
          <p:cNvPicPr>
            <a:picLocks noChangeAspect="1"/>
          </p:cNvPicPr>
          <p:nvPr/>
        </p:nvPicPr>
        <p:blipFill>
          <a:blip r:embed="rId3"/>
          <a:stretch>
            <a:fillRect/>
          </a:stretch>
        </p:blipFill>
        <p:spPr>
          <a:xfrm flipH="1">
            <a:off x="5467641" y="1595418"/>
            <a:ext cx="841779" cy="2598685"/>
          </a:xfrm>
          <a:prstGeom prst="rect">
            <a:avLst/>
          </a:prstGeom>
        </p:spPr>
      </p:pic>
      <p:sp>
        <p:nvSpPr>
          <p:cNvPr id="3" name="object 7"/>
          <p:cNvSpPr txBox="1"/>
          <p:nvPr/>
        </p:nvSpPr>
        <p:spPr>
          <a:xfrm>
            <a:off x="508662" y="916175"/>
            <a:ext cx="8063016" cy="569387"/>
          </a:xfrm>
          <a:prstGeom prst="rect">
            <a:avLst/>
          </a:prstGeom>
        </p:spPr>
        <p:txBody>
          <a:bodyPr vert="horz" wrap="square" lIns="0" tIns="0" rIns="0" bIns="0" rtlCol="0">
            <a:spAutoFit/>
          </a:bodyPr>
          <a:lstStyle/>
          <a:p>
            <a:pPr>
              <a:spcAft>
                <a:spcPts val="600"/>
              </a:spcAft>
              <a:defRPr/>
            </a:pPr>
            <a:r>
              <a:rPr lang="es-ES_tradnl" altLang="es-PE" sz="1600" b="1" dirty="0">
                <a:latin typeface="Calibri" charset="0"/>
                <a:ea typeface="Calibri" charset="0"/>
                <a:cs typeface="Calibri" charset="0"/>
              </a:rPr>
              <a:t>CALCULO DE SIGMA </a:t>
            </a:r>
          </a:p>
          <a:p>
            <a:pPr>
              <a:spcAft>
                <a:spcPts val="600"/>
              </a:spcAft>
              <a:defRPr/>
            </a:pPr>
            <a:r>
              <a:rPr lang="es-ES" sz="1600" dirty="0">
                <a:solidFill>
                  <a:srgbClr val="714FA0"/>
                </a:solidFill>
                <a:latin typeface="Calibri" charset="0"/>
                <a:ea typeface="Calibri" charset="0"/>
                <a:cs typeface="Calibri" charset="0"/>
              </a:rPr>
              <a:t>Defectos por Millón de oportunidades</a:t>
            </a:r>
          </a:p>
        </p:txBody>
      </p:sp>
      <p:sp>
        <p:nvSpPr>
          <p:cNvPr id="5" name="10 Rectángulo"/>
          <p:cNvSpPr>
            <a:spLocks noChangeArrowheads="1"/>
          </p:cNvSpPr>
          <p:nvPr/>
        </p:nvSpPr>
        <p:spPr bwMode="auto">
          <a:xfrm>
            <a:off x="512024" y="5052896"/>
            <a:ext cx="38805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PE" altLang="es-PE" sz="1000" dirty="0">
                <a:solidFill>
                  <a:schemeClr val="bg1">
                    <a:lumMod val="50000"/>
                  </a:schemeClr>
                </a:solidFill>
                <a:latin typeface="Calibri" charset="0"/>
                <a:ea typeface="Calibri" charset="0"/>
                <a:cs typeface="Calibri" charset="0"/>
              </a:rPr>
              <a:t>http://world-class-manufacturing.com/es/Sigma/level.html</a:t>
            </a:r>
          </a:p>
        </p:txBody>
      </p:sp>
      <p:sp>
        <p:nvSpPr>
          <p:cNvPr id="6" name="Text Box 7"/>
          <p:cNvSpPr txBox="1">
            <a:spLocks noChangeArrowheads="1"/>
          </p:cNvSpPr>
          <p:nvPr/>
        </p:nvSpPr>
        <p:spPr bwMode="auto">
          <a:xfrm>
            <a:off x="1034575" y="2320213"/>
            <a:ext cx="891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1600" b="1" dirty="0">
                <a:latin typeface="Calibri" charset="0"/>
                <a:ea typeface="Calibri" charset="0"/>
                <a:cs typeface="Calibri" charset="0"/>
              </a:rPr>
              <a:t>DPMO</a:t>
            </a:r>
            <a:r>
              <a:rPr lang="es-ES" altLang="es-PE" sz="1600" dirty="0">
                <a:latin typeface="Calibri" charset="0"/>
                <a:ea typeface="Calibri" charset="0"/>
                <a:cs typeface="Calibri" charset="0"/>
              </a:rPr>
              <a:t> =</a:t>
            </a:r>
          </a:p>
        </p:txBody>
      </p:sp>
      <p:sp>
        <p:nvSpPr>
          <p:cNvPr id="7" name="Line 8"/>
          <p:cNvSpPr>
            <a:spLocks noChangeShapeType="1"/>
          </p:cNvSpPr>
          <p:nvPr/>
        </p:nvSpPr>
        <p:spPr bwMode="auto">
          <a:xfrm>
            <a:off x="2054543" y="2489490"/>
            <a:ext cx="18004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sz="1500" dirty="0">
              <a:latin typeface="Calibri" panose="020F0502020204030204" pitchFamily="34" charset="0"/>
            </a:endParaRPr>
          </a:p>
        </p:txBody>
      </p:sp>
      <p:sp>
        <p:nvSpPr>
          <p:cNvPr id="8" name="Text Box 9"/>
          <p:cNvSpPr txBox="1">
            <a:spLocks noChangeArrowheads="1"/>
          </p:cNvSpPr>
          <p:nvPr/>
        </p:nvSpPr>
        <p:spPr bwMode="auto">
          <a:xfrm>
            <a:off x="2325282" y="2081496"/>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1600" dirty="0">
                <a:latin typeface="Calibri" charset="0"/>
                <a:ea typeface="Calibri" charset="0"/>
                <a:cs typeface="Calibri" charset="0"/>
              </a:rPr>
              <a:t>D x 1000000</a:t>
            </a:r>
            <a:endParaRPr lang="en-US" altLang="es-PE" sz="1600" dirty="0">
              <a:latin typeface="Calibri" charset="0"/>
              <a:ea typeface="Calibri" charset="0"/>
              <a:cs typeface="Calibri" charset="0"/>
            </a:endParaRPr>
          </a:p>
        </p:txBody>
      </p:sp>
      <p:sp>
        <p:nvSpPr>
          <p:cNvPr id="9" name="Text Box 10"/>
          <p:cNvSpPr txBox="1">
            <a:spLocks noChangeArrowheads="1"/>
          </p:cNvSpPr>
          <p:nvPr/>
        </p:nvSpPr>
        <p:spPr bwMode="auto">
          <a:xfrm>
            <a:off x="2596189" y="2561715"/>
            <a:ext cx="6799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1600" dirty="0">
                <a:latin typeface="Calibri" charset="0"/>
                <a:ea typeface="Calibri" charset="0"/>
                <a:cs typeface="Calibri" charset="0"/>
              </a:rPr>
              <a:t>U  x O</a:t>
            </a:r>
            <a:endParaRPr lang="en-US" altLang="es-PE" sz="1600" dirty="0">
              <a:latin typeface="Calibri" charset="0"/>
              <a:ea typeface="Calibri" charset="0"/>
              <a:cs typeface="Calibri" charset="0"/>
            </a:endParaRPr>
          </a:p>
        </p:txBody>
      </p:sp>
      <p:sp>
        <p:nvSpPr>
          <p:cNvPr id="10" name="Text Box 11"/>
          <p:cNvSpPr txBox="1">
            <a:spLocks noChangeArrowheads="1"/>
          </p:cNvSpPr>
          <p:nvPr/>
        </p:nvSpPr>
        <p:spPr bwMode="auto">
          <a:xfrm>
            <a:off x="1034575" y="3059978"/>
            <a:ext cx="26111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1600" b="1" dirty="0">
                <a:latin typeface="Calibri" charset="0"/>
                <a:ea typeface="Calibri" charset="0"/>
                <a:cs typeface="Calibri" charset="0"/>
              </a:rPr>
              <a:t>D:</a:t>
            </a:r>
            <a:r>
              <a:rPr lang="es-ES" altLang="es-PE" sz="1600" dirty="0">
                <a:latin typeface="Calibri" charset="0"/>
                <a:ea typeface="Calibri" charset="0"/>
                <a:cs typeface="Calibri" charset="0"/>
              </a:rPr>
              <a:t> Número de defectos</a:t>
            </a:r>
          </a:p>
          <a:p>
            <a:pPr eaLnBrk="1" hangingPunct="1"/>
            <a:r>
              <a:rPr lang="es-ES" altLang="es-PE" sz="1600" b="1" dirty="0">
                <a:latin typeface="Calibri" charset="0"/>
                <a:ea typeface="Calibri" charset="0"/>
                <a:cs typeface="Calibri" charset="0"/>
              </a:rPr>
              <a:t>U</a:t>
            </a:r>
            <a:r>
              <a:rPr lang="es-ES" altLang="es-PE" sz="1600" dirty="0">
                <a:latin typeface="Calibri" charset="0"/>
                <a:ea typeface="Calibri" charset="0"/>
                <a:cs typeface="Calibri" charset="0"/>
              </a:rPr>
              <a:t>: Número de Unidades</a:t>
            </a:r>
          </a:p>
          <a:p>
            <a:pPr eaLnBrk="1" hangingPunct="1"/>
            <a:r>
              <a:rPr lang="es-ES" altLang="es-PE" sz="1600" b="1" dirty="0">
                <a:latin typeface="Calibri" charset="0"/>
                <a:ea typeface="Calibri" charset="0"/>
                <a:cs typeface="Calibri" charset="0"/>
              </a:rPr>
              <a:t>O:</a:t>
            </a:r>
            <a:r>
              <a:rPr lang="es-ES" altLang="es-PE" sz="1600" dirty="0">
                <a:latin typeface="Calibri" charset="0"/>
                <a:ea typeface="Calibri" charset="0"/>
                <a:cs typeface="Calibri" charset="0"/>
              </a:rPr>
              <a:t> Oportunidades de defecto</a:t>
            </a:r>
            <a:endParaRPr lang="en-US" altLang="es-PE" sz="1600" dirty="0">
              <a:latin typeface="Calibri" charset="0"/>
              <a:ea typeface="Calibri" charset="0"/>
              <a:cs typeface="Calibri" charset="0"/>
            </a:endParaRP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cxnSp>
        <p:nvCxnSpPr>
          <p:cNvPr id="14" name="Conector recto 13"/>
          <p:cNvCxnSpPr/>
          <p:nvPr/>
        </p:nvCxnSpPr>
        <p:spPr>
          <a:xfrm>
            <a:off x="5020032" y="4189445"/>
            <a:ext cx="33870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198545" y="4352766"/>
            <a:ext cx="1442616" cy="338554"/>
          </a:xfrm>
          <a:prstGeom prst="rect">
            <a:avLst/>
          </a:prstGeom>
          <a:noFill/>
        </p:spPr>
        <p:txBody>
          <a:bodyPr wrap="square" rtlCol="0">
            <a:spAutoFit/>
          </a:bodyPr>
          <a:lstStyle/>
          <a:p>
            <a:pPr algn="ctr"/>
            <a:r>
              <a:rPr lang="es-ES_tradnl" sz="1600" b="1" dirty="0">
                <a:latin typeface="Calibri" charset="0"/>
                <a:ea typeface="Calibri" charset="0"/>
                <a:cs typeface="Calibri" charset="0"/>
              </a:rPr>
              <a:t>6 SIGMA</a:t>
            </a:r>
          </a:p>
        </p:txBody>
      </p:sp>
      <p:sp>
        <p:nvSpPr>
          <p:cNvPr id="16" name="CuadroTexto 15"/>
          <p:cNvSpPr txBox="1"/>
          <p:nvPr/>
        </p:nvSpPr>
        <p:spPr>
          <a:xfrm>
            <a:off x="7129062" y="2189217"/>
            <a:ext cx="1442616" cy="461665"/>
          </a:xfrm>
          <a:prstGeom prst="rect">
            <a:avLst/>
          </a:prstGeom>
          <a:noFill/>
        </p:spPr>
        <p:txBody>
          <a:bodyPr wrap="square" rtlCol="0">
            <a:spAutoFit/>
          </a:bodyPr>
          <a:lstStyle/>
          <a:p>
            <a:pPr algn="ctr"/>
            <a:r>
              <a:rPr lang="es-ES_tradnl" sz="1200" b="1" dirty="0">
                <a:latin typeface="Calibri" charset="0"/>
                <a:ea typeface="Calibri" charset="0"/>
                <a:cs typeface="Calibri" charset="0"/>
              </a:rPr>
              <a:t>Defectos por millón de oportunidades</a:t>
            </a:r>
          </a:p>
        </p:txBody>
      </p:sp>
      <p:sp>
        <p:nvSpPr>
          <p:cNvPr id="17" name="Rectángulo redondeado 16"/>
          <p:cNvSpPr/>
          <p:nvPr/>
        </p:nvSpPr>
        <p:spPr>
          <a:xfrm>
            <a:off x="7423862" y="2730993"/>
            <a:ext cx="853017" cy="328986"/>
          </a:xfrm>
          <a:prstGeom prst="roundRect">
            <a:avLst>
              <a:gd name="adj" fmla="val 1124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latin typeface="Calibri" charset="0"/>
                <a:ea typeface="Calibri" charset="0"/>
                <a:cs typeface="Calibri" charset="0"/>
              </a:rPr>
              <a:t>3.4</a:t>
            </a:r>
          </a:p>
        </p:txBody>
      </p:sp>
      <p:cxnSp>
        <p:nvCxnSpPr>
          <p:cNvPr id="18" name="Conector recto 17"/>
          <p:cNvCxnSpPr/>
          <p:nvPr/>
        </p:nvCxnSpPr>
        <p:spPr>
          <a:xfrm flipV="1">
            <a:off x="5308957" y="1576356"/>
            <a:ext cx="1" cy="2761970"/>
          </a:xfrm>
          <a:prstGeom prst="line">
            <a:avLst/>
          </a:prstGeom>
          <a:ln w="19050">
            <a:solidFill>
              <a:srgbClr val="FF7828"/>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flipV="1">
            <a:off x="6494845" y="1576356"/>
            <a:ext cx="1" cy="2761970"/>
          </a:xfrm>
          <a:prstGeom prst="line">
            <a:avLst/>
          </a:prstGeom>
          <a:ln w="19050">
            <a:solidFill>
              <a:srgbClr val="FF7828"/>
            </a:solidFill>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6227763" y="1254729"/>
            <a:ext cx="560782" cy="276999"/>
          </a:xfrm>
          <a:prstGeom prst="rect">
            <a:avLst/>
          </a:prstGeom>
          <a:noFill/>
        </p:spPr>
        <p:txBody>
          <a:bodyPr wrap="square" rtlCol="0">
            <a:spAutoFit/>
          </a:bodyPr>
          <a:lstStyle/>
          <a:p>
            <a:pPr algn="ctr"/>
            <a:r>
              <a:rPr lang="es-ES_tradnl" sz="1200" b="1" dirty="0">
                <a:solidFill>
                  <a:srgbClr val="FF7828"/>
                </a:solidFill>
                <a:latin typeface="Calibri" charset="0"/>
                <a:ea typeface="Calibri" charset="0"/>
                <a:cs typeface="Calibri" charset="0"/>
              </a:rPr>
              <a:t>USL</a:t>
            </a:r>
          </a:p>
        </p:txBody>
      </p:sp>
      <p:sp>
        <p:nvSpPr>
          <p:cNvPr id="23" name="CuadroTexto 22"/>
          <p:cNvSpPr txBox="1"/>
          <p:nvPr/>
        </p:nvSpPr>
        <p:spPr>
          <a:xfrm>
            <a:off x="5028566" y="1254729"/>
            <a:ext cx="560782" cy="276999"/>
          </a:xfrm>
          <a:prstGeom prst="rect">
            <a:avLst/>
          </a:prstGeom>
          <a:noFill/>
        </p:spPr>
        <p:txBody>
          <a:bodyPr wrap="square" rtlCol="0">
            <a:spAutoFit/>
          </a:bodyPr>
          <a:lstStyle/>
          <a:p>
            <a:pPr algn="ctr"/>
            <a:r>
              <a:rPr lang="es-ES_tradnl" sz="1200" b="1" dirty="0">
                <a:solidFill>
                  <a:srgbClr val="FF7828"/>
                </a:solidFill>
                <a:latin typeface="Calibri" charset="0"/>
                <a:ea typeface="Calibri" charset="0"/>
                <a:cs typeface="Calibri" charset="0"/>
              </a:rPr>
              <a:t>LSL</a:t>
            </a:r>
          </a:p>
        </p:txBody>
      </p:sp>
    </p:spTree>
    <p:extLst>
      <p:ext uri="{BB962C8B-B14F-4D97-AF65-F5344CB8AC3E}">
        <p14:creationId xmlns:p14="http://schemas.microsoft.com/office/powerpoint/2010/main" val="333733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2650"/>
            <a:ext cx="7639938" cy="3416320"/>
          </a:xfrm>
          <a:prstGeom prst="rect">
            <a:avLst/>
          </a:prstGeom>
        </p:spPr>
        <p:txBody>
          <a:bodyPr vert="horz" wrap="square" lIns="0" tIns="0" rIns="0" bIns="0" rtlCol="0">
            <a:spAutoFit/>
          </a:bodyPr>
          <a:lstStyle/>
          <a:p>
            <a:pPr>
              <a:spcAft>
                <a:spcPts val="600"/>
              </a:spcAft>
              <a:defRPr/>
            </a:pPr>
            <a:r>
              <a:rPr lang="es-ES_tradnl" altLang="es-PE" sz="1600" b="1" dirty="0">
                <a:latin typeface="Calibri" panose="020F0502020204030204" pitchFamily="34" charset="0"/>
                <a:ea typeface="Calibri" charset="0"/>
                <a:cs typeface="Calibri" panose="020F0502020204030204" pitchFamily="34" charset="0"/>
              </a:rPr>
              <a:t>CALCULO DE SIGMA – CASO 1</a:t>
            </a:r>
          </a:p>
          <a:p>
            <a:pPr algn="just"/>
            <a:r>
              <a:rPr lang="es-ES" sz="1600" dirty="0">
                <a:latin typeface="Calibri" panose="020F0502020204030204" pitchFamily="34" charset="0"/>
                <a:cs typeface="Calibri" panose="020F0502020204030204" pitchFamily="34" charset="0"/>
              </a:rPr>
              <a:t>Si tienes un proceso donde produces 1000 unidades (U=1000). En estas 1000 unidades, identificas 10 defectos en total (D=10). Y digamos que hay 5 oportunidades diferentes para que ocurra un defecto en cada unidad producida (O=5).</a:t>
            </a:r>
          </a:p>
          <a:p>
            <a:pPr algn="just"/>
            <a:r>
              <a:rPr lang="es-ES" sz="1600" dirty="0">
                <a:latin typeface="Calibri" panose="020F0502020204030204" pitchFamily="34" charset="0"/>
                <a:cs typeface="Calibri" panose="020F0502020204030204" pitchFamily="34" charset="0"/>
              </a:rPr>
              <a:t>Entonces, la fórmula para calcular DPMO sería:</a:t>
            </a:r>
          </a:p>
          <a:p>
            <a:pPr algn="just">
              <a:spcAft>
                <a:spcPts val="600"/>
              </a:spcAft>
              <a:defRPr/>
            </a:pPr>
            <a:endParaRPr lang="es-ES_tradnl" altLang="es-PE" sz="1600" b="1" dirty="0">
              <a:latin typeface="Calibri" panose="020F0502020204030204" pitchFamily="34" charset="0"/>
              <a:ea typeface="Calibri" charset="0"/>
              <a:cs typeface="Calibri" panose="020F0502020204030204" pitchFamily="34" charset="0"/>
            </a:endParaRPr>
          </a:p>
          <a:p>
            <a:pPr algn="just">
              <a:spcAft>
                <a:spcPts val="600"/>
              </a:spcAft>
              <a:defRPr/>
            </a:pPr>
            <a:endParaRPr lang="es-ES_tradnl" altLang="es-PE" sz="1600" b="1" dirty="0">
              <a:latin typeface="Calibri" panose="020F0502020204030204" pitchFamily="34" charset="0"/>
              <a:ea typeface="Calibri" charset="0"/>
              <a:cs typeface="Calibri" panose="020F0502020204030204" pitchFamily="34" charset="0"/>
            </a:endParaRPr>
          </a:p>
          <a:p>
            <a:pPr algn="just">
              <a:spcAft>
                <a:spcPts val="600"/>
              </a:spcAft>
              <a:defRPr/>
            </a:pPr>
            <a:endParaRPr lang="es-ES_tradnl" altLang="es-PE" sz="1600" b="1" dirty="0">
              <a:latin typeface="Calibri" panose="020F0502020204030204" pitchFamily="34" charset="0"/>
              <a:ea typeface="Calibri" charset="0"/>
              <a:cs typeface="Calibri" panose="020F0502020204030204" pitchFamily="34" charset="0"/>
            </a:endParaRPr>
          </a:p>
          <a:p>
            <a:pPr algn="just">
              <a:spcAft>
                <a:spcPts val="600"/>
              </a:spcAft>
              <a:defRPr/>
            </a:pPr>
            <a:endParaRPr lang="es-ES_tradnl" altLang="es-PE" sz="1600" b="1" dirty="0">
              <a:latin typeface="Calibri" panose="020F0502020204030204" pitchFamily="34" charset="0"/>
              <a:ea typeface="Calibri" charset="0"/>
              <a:cs typeface="Calibri" panose="020F0502020204030204" pitchFamily="34" charset="0"/>
            </a:endParaRPr>
          </a:p>
          <a:p>
            <a:pPr algn="just">
              <a:spcAft>
                <a:spcPts val="600"/>
              </a:spcAft>
              <a:defRPr/>
            </a:pPr>
            <a:endParaRPr lang="es-ES" sz="1600" dirty="0">
              <a:latin typeface="Calibri" panose="020F0502020204030204" pitchFamily="34" charset="0"/>
              <a:cs typeface="Calibri" panose="020F0502020204030204" pitchFamily="34" charset="0"/>
            </a:endParaRPr>
          </a:p>
          <a:p>
            <a:pPr algn="just">
              <a:spcAft>
                <a:spcPts val="600"/>
              </a:spcAft>
              <a:defRPr/>
            </a:pPr>
            <a:r>
              <a:rPr lang="es-ES" sz="1600" dirty="0">
                <a:latin typeface="Calibri" panose="020F0502020204030204" pitchFamily="34" charset="0"/>
                <a:cs typeface="Calibri" panose="020F0502020204030204" pitchFamily="34" charset="0"/>
              </a:rPr>
              <a:t>Esto significa que hay 2000 defectos por millón de oportunidades en tu proceso actual bajo estas condiciones específicas.</a:t>
            </a:r>
            <a:endParaRPr lang="es-ES_tradnl" altLang="es-PE" sz="1600" b="1" dirty="0">
              <a:latin typeface="Calibri" panose="020F0502020204030204" pitchFamily="34" charset="0"/>
              <a:ea typeface="Calibri" charset="0"/>
              <a:cs typeface="Calibri" panose="020F0502020204030204" pitchFamily="34"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pic>
        <p:nvPicPr>
          <p:cNvPr id="2" name="Imagen 1">
            <a:extLst>
              <a:ext uri="{FF2B5EF4-FFF2-40B4-BE49-F238E27FC236}">
                <a16:creationId xmlns:a16="http://schemas.microsoft.com/office/drawing/2014/main" id="{80CFA6B4-6BD2-4D34-B76B-DC5F57CE63A3}"/>
              </a:ext>
            </a:extLst>
          </p:cNvPr>
          <p:cNvPicPr>
            <a:picLocks noChangeAspect="1"/>
          </p:cNvPicPr>
          <p:nvPr/>
        </p:nvPicPr>
        <p:blipFill>
          <a:blip r:embed="rId3"/>
          <a:stretch>
            <a:fillRect/>
          </a:stretch>
        </p:blipFill>
        <p:spPr>
          <a:xfrm>
            <a:off x="2041231" y="2663788"/>
            <a:ext cx="4581523" cy="813059"/>
          </a:xfrm>
          <a:prstGeom prst="rect">
            <a:avLst/>
          </a:prstGeom>
        </p:spPr>
      </p:pic>
    </p:spTree>
    <p:extLst>
      <p:ext uri="{BB962C8B-B14F-4D97-AF65-F5344CB8AC3E}">
        <p14:creationId xmlns:p14="http://schemas.microsoft.com/office/powerpoint/2010/main" val="54144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59040" y="901385"/>
            <a:ext cx="8025920" cy="3354765"/>
          </a:xfrm>
          <a:prstGeom prst="rect">
            <a:avLst/>
          </a:prstGeom>
        </p:spPr>
        <p:txBody>
          <a:bodyPr vert="horz" wrap="square" lIns="0" tIns="0" rIns="0" bIns="0" rtlCol="0">
            <a:spAutoFit/>
          </a:bodyPr>
          <a:lstStyle/>
          <a:p>
            <a:pPr>
              <a:spcAft>
                <a:spcPts val="600"/>
              </a:spcAft>
              <a:defRPr/>
            </a:pPr>
            <a:r>
              <a:rPr lang="es-ES_tradnl" altLang="es-PE" sz="1600" b="1" dirty="0">
                <a:latin typeface="Calibri" charset="0"/>
                <a:ea typeface="Calibri" charset="0"/>
                <a:cs typeface="Calibri" charset="0"/>
              </a:rPr>
              <a:t>CALCULO DE SIGMA – CASO 2</a:t>
            </a:r>
          </a:p>
          <a:p>
            <a:pPr algn="just"/>
            <a:r>
              <a:rPr lang="es-ES" sz="1600" dirty="0">
                <a:latin typeface="Calibri" panose="020F0502020204030204" pitchFamily="34" charset="0"/>
                <a:cs typeface="Calibri" panose="020F0502020204030204" pitchFamily="34" charset="0"/>
              </a:rPr>
              <a:t>Un gerente de calidad en una fábrica de automóviles, debe asegurarse que cada automóvil que sale de la línea de producción esté libre de defectos. El tipo de defecto que busca es: </a:t>
            </a:r>
            <a:r>
              <a:rPr lang="es-ES" sz="1600" b="1" dirty="0">
                <a:latin typeface="Calibri" panose="020F0502020204030204" pitchFamily="34" charset="0"/>
                <a:cs typeface="Calibri" panose="020F0502020204030204" pitchFamily="34" charset="0"/>
              </a:rPr>
              <a:t>pintura descascarada.</a:t>
            </a:r>
          </a:p>
          <a:p>
            <a:pPr algn="just"/>
            <a:endParaRPr lang="es-E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unidades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La fábrica produce 500 autos al día.</a:t>
            </a: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oportunidades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Cada auto tiene 20 paneles que se pintan y cada panel tiene la oportunidad de tener pintura descascarada. </a:t>
            </a: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defectos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Al final del día, el gerente inspecciona los autos y encuentra que 15 paneles en varios autos tienen pintura descascarada. Por lo tanto, el número de defectos es 15.</a:t>
            </a:r>
          </a:p>
          <a:p>
            <a:pPr>
              <a:spcAft>
                <a:spcPts val="600"/>
              </a:spcAft>
              <a:defRPr/>
            </a:pPr>
            <a:endParaRPr lang="es-ES_tradnl" altLang="es-PE" sz="1600" b="1" dirty="0">
              <a:latin typeface="Calibri" charset="0"/>
              <a:ea typeface="Calibri" charset="0"/>
              <a:cs typeface="Calibri" charset="0"/>
            </a:endParaRPr>
          </a:p>
          <a:p>
            <a:pPr>
              <a:spcAft>
                <a:spcPts val="600"/>
              </a:spcAft>
              <a:defRPr/>
            </a:pPr>
            <a:endParaRPr lang="es-ES_tradnl" altLang="es-PE" sz="1600" b="1" dirty="0">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spTree>
    <p:extLst>
      <p:ext uri="{BB962C8B-B14F-4D97-AF65-F5344CB8AC3E}">
        <p14:creationId xmlns:p14="http://schemas.microsoft.com/office/powerpoint/2010/main" val="1976880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2650"/>
            <a:ext cx="7639938" cy="3677930"/>
          </a:xfrm>
          <a:prstGeom prst="rect">
            <a:avLst/>
          </a:prstGeom>
        </p:spPr>
        <p:txBody>
          <a:bodyPr vert="horz" wrap="square" lIns="0" tIns="0" rIns="0" bIns="0" rtlCol="0">
            <a:spAutoFit/>
          </a:bodyPr>
          <a:lstStyle/>
          <a:p>
            <a:pPr>
              <a:spcAft>
                <a:spcPts val="600"/>
              </a:spcAft>
              <a:defRPr/>
            </a:pPr>
            <a:r>
              <a:rPr lang="es-ES_tradnl" altLang="es-PE" sz="1600" b="1" dirty="0">
                <a:latin typeface="Calibri" charset="0"/>
                <a:ea typeface="Calibri" charset="0"/>
                <a:cs typeface="Calibri" charset="0"/>
              </a:rPr>
              <a:t>CALCULO DE SIGMA – CASO 2</a:t>
            </a:r>
          </a:p>
          <a:p>
            <a:pPr>
              <a:spcAft>
                <a:spcPts val="600"/>
              </a:spcAft>
              <a:defRPr/>
            </a:pPr>
            <a:endParaRPr lang="es-ES_tradnl" altLang="es-PE" sz="1600" b="1" dirty="0">
              <a:latin typeface="Calibri" charset="0"/>
              <a:ea typeface="Calibri" charset="0"/>
              <a:cs typeface="Calibri" charset="0"/>
            </a:endParaRPr>
          </a:p>
          <a:p>
            <a:pPr algn="just"/>
            <a:r>
              <a:rPr lang="es-ES" sz="1600" dirty="0">
                <a:latin typeface="Calibri" panose="020F0502020204030204" pitchFamily="34" charset="0"/>
                <a:cs typeface="Calibri" panose="020F0502020204030204" pitchFamily="34" charset="0"/>
              </a:rPr>
              <a:t>Usando la fórmula calcularemos los Defectos Por Millón de Oportunidades (DPMO):</a:t>
            </a: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r>
              <a:rPr lang="es-ES" sz="1600" dirty="0">
                <a:latin typeface="Calibri" panose="020F0502020204030204" pitchFamily="34" charset="0"/>
                <a:cs typeface="Calibri" panose="020F0502020204030204" pitchFamily="34" charset="0"/>
              </a:rPr>
              <a:t>Este DPMO se traduce en un nivel de sigma de 4 (según las tablas de conversión de </a:t>
            </a:r>
            <a:r>
              <a:rPr lang="es-ES" sz="1600" dirty="0" err="1">
                <a:latin typeface="Calibri" panose="020F0502020204030204" pitchFamily="34" charset="0"/>
                <a:cs typeface="Calibri" panose="020F0502020204030204" pitchFamily="34" charset="0"/>
              </a:rPr>
              <a:t>Six</a:t>
            </a:r>
            <a:r>
              <a:rPr lang="es-ES" sz="1600" dirty="0">
                <a:latin typeface="Calibri" panose="020F0502020204030204" pitchFamily="34" charset="0"/>
                <a:cs typeface="Calibri" panose="020F0502020204030204" pitchFamily="34" charset="0"/>
              </a:rPr>
              <a:t> Sigma). Esto significa que el proceso está funcionando a un nivel de 4 sigma, lo que significa que el proceso aún puede ser mejorado.</a:t>
            </a:r>
          </a:p>
          <a:p>
            <a:pPr>
              <a:spcAft>
                <a:spcPts val="600"/>
              </a:spcAft>
              <a:defRPr/>
            </a:pPr>
            <a:endParaRPr lang="es-ES_tradnl" altLang="es-PE" sz="1600" b="1" dirty="0">
              <a:latin typeface="Calibri" charset="0"/>
              <a:ea typeface="Calibri" charset="0"/>
              <a:cs typeface="Calibri" charset="0"/>
            </a:endParaRPr>
          </a:p>
          <a:p>
            <a:pPr>
              <a:spcAft>
                <a:spcPts val="600"/>
              </a:spcAft>
              <a:defRPr/>
            </a:pPr>
            <a:endParaRPr lang="es-ES_tradnl" altLang="es-PE" sz="1600" b="1" dirty="0">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pic>
        <p:nvPicPr>
          <p:cNvPr id="2" name="Imagen 1">
            <a:extLst>
              <a:ext uri="{FF2B5EF4-FFF2-40B4-BE49-F238E27FC236}">
                <a16:creationId xmlns:a16="http://schemas.microsoft.com/office/drawing/2014/main" id="{E1B44511-57D7-45F1-BEDB-ABEA130886BE}"/>
              </a:ext>
            </a:extLst>
          </p:cNvPr>
          <p:cNvPicPr>
            <a:picLocks noChangeAspect="1"/>
          </p:cNvPicPr>
          <p:nvPr/>
        </p:nvPicPr>
        <p:blipFill>
          <a:blip r:embed="rId3"/>
          <a:stretch>
            <a:fillRect/>
          </a:stretch>
        </p:blipFill>
        <p:spPr>
          <a:xfrm>
            <a:off x="1325064" y="2068062"/>
            <a:ext cx="5684482" cy="962217"/>
          </a:xfrm>
          <a:prstGeom prst="rect">
            <a:avLst/>
          </a:prstGeom>
        </p:spPr>
      </p:pic>
    </p:spTree>
    <p:extLst>
      <p:ext uri="{BB962C8B-B14F-4D97-AF65-F5344CB8AC3E}">
        <p14:creationId xmlns:p14="http://schemas.microsoft.com/office/powerpoint/2010/main" val="235888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341700"/>
            <a:ext cx="4612898" cy="3031599"/>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SEIS SIGMA</a:t>
            </a:r>
          </a:p>
          <a:p>
            <a:pPr algn="just"/>
            <a:r>
              <a:rPr lang="es-PE" sz="1600" dirty="0">
                <a:latin typeface="Calibri" charset="0"/>
                <a:ea typeface="Calibri" charset="0"/>
                <a:cs typeface="Calibri" charset="0"/>
              </a:rPr>
              <a:t>Es una </a:t>
            </a:r>
            <a:r>
              <a:rPr lang="es-PE" sz="1600" b="1" dirty="0">
                <a:solidFill>
                  <a:srgbClr val="67529F"/>
                </a:solidFill>
                <a:latin typeface="Calibri" charset="0"/>
                <a:ea typeface="Calibri" charset="0"/>
                <a:cs typeface="Calibri" charset="0"/>
              </a:rPr>
              <a:t>filosofía de negocios </a:t>
            </a:r>
            <a:r>
              <a:rPr lang="es-PE" sz="1600" dirty="0">
                <a:latin typeface="Calibri" charset="0"/>
                <a:ea typeface="Calibri" charset="0"/>
                <a:cs typeface="Calibri" charset="0"/>
              </a:rPr>
              <a:t>con enfoque en la </a:t>
            </a:r>
            <a:r>
              <a:rPr lang="es-PE" sz="1600" b="1" dirty="0">
                <a:solidFill>
                  <a:srgbClr val="67529F"/>
                </a:solidFill>
                <a:latin typeface="Calibri" charset="0"/>
                <a:ea typeface="Calibri" charset="0"/>
                <a:cs typeface="Calibri" charset="0"/>
              </a:rPr>
              <a:t>Satisfacción del Cliente</a:t>
            </a:r>
            <a:r>
              <a:rPr lang="es-PE" sz="1600" dirty="0">
                <a:solidFill>
                  <a:srgbClr val="67529F"/>
                </a:solidFill>
                <a:latin typeface="Calibri" charset="0"/>
                <a:ea typeface="Calibri" charset="0"/>
                <a:cs typeface="Calibri" charset="0"/>
              </a:rPr>
              <a:t>.</a:t>
            </a:r>
            <a:r>
              <a:rPr lang="es-PE" sz="1600" dirty="0">
                <a:latin typeface="Calibri" charset="0"/>
                <a:ea typeface="Calibri" charset="0"/>
                <a:cs typeface="Calibri" charset="0"/>
              </a:rPr>
              <a:t> </a:t>
            </a:r>
            <a:r>
              <a:rPr lang="es-ES" sz="1600" dirty="0">
                <a:latin typeface="Calibri" charset="0"/>
                <a:ea typeface="Calibri" charset="0"/>
                <a:cs typeface="Calibri" charset="0"/>
              </a:rPr>
              <a:t>S</a:t>
            </a:r>
            <a:r>
              <a:rPr lang="es-ES" sz="1600" dirty="0">
                <a:latin typeface="Calibri" charset="0"/>
                <a:cs typeface="Calibri" charset="0"/>
              </a:rPr>
              <a:t>e centra en la mejora de la calidad mediante la reducción de la variabilidad.</a:t>
            </a:r>
          </a:p>
          <a:p>
            <a:pPr algn="just"/>
            <a:endParaRPr lang="es-ES" sz="1600" dirty="0">
              <a:latin typeface="Calibri" charset="0"/>
              <a:cs typeface="Calibri" charset="0"/>
            </a:endParaRPr>
          </a:p>
          <a:p>
            <a:pPr algn="just"/>
            <a:r>
              <a:rPr lang="es-ES" sz="1600" dirty="0">
                <a:latin typeface="Calibri" panose="020F0502020204030204" pitchFamily="34" charset="0"/>
                <a:cs typeface="Calibri" panose="020F0502020204030204" pitchFamily="34" charset="0"/>
              </a:rPr>
              <a:t>La </a:t>
            </a:r>
            <a:r>
              <a:rPr lang="es-ES" sz="1600" b="1" dirty="0">
                <a:solidFill>
                  <a:srgbClr val="714FA0"/>
                </a:solidFill>
                <a:latin typeface="Calibri" panose="020F0502020204030204" pitchFamily="34" charset="0"/>
                <a:cs typeface="Calibri" panose="020F0502020204030204" pitchFamily="34" charset="0"/>
              </a:rPr>
              <a:t>variabilidad</a:t>
            </a:r>
            <a:r>
              <a:rPr lang="es-ES" sz="1600" dirty="0">
                <a:latin typeface="Calibri" panose="020F0502020204030204" pitchFamily="34" charset="0"/>
                <a:cs typeface="Calibri" panose="020F0502020204030204" pitchFamily="34" charset="0"/>
              </a:rPr>
              <a:t> se refiere a las diferencias o fluctuaciones en un proceso que pueden llevar a errores o defectos. </a:t>
            </a:r>
          </a:p>
          <a:p>
            <a:pPr algn="just"/>
            <a:endParaRPr lang="es-ES" sz="1600" dirty="0">
              <a:latin typeface="Calibri" panose="020F0502020204030204" pitchFamily="34" charset="0"/>
              <a:cs typeface="Calibri" panose="020F0502020204030204" pitchFamily="34" charset="0"/>
            </a:endParaRPr>
          </a:p>
          <a:p>
            <a:pPr algn="just"/>
            <a:r>
              <a:rPr lang="es-ES" sz="1600" b="1" dirty="0">
                <a:solidFill>
                  <a:srgbClr val="714FA0"/>
                </a:solidFill>
                <a:latin typeface="Calibri" panose="020F0502020204030204" pitchFamily="34" charset="0"/>
                <a:cs typeface="Calibri" panose="020F0502020204030204" pitchFamily="34" charset="0"/>
              </a:rPr>
              <a:t>Por ejemplo, </a:t>
            </a:r>
            <a:r>
              <a:rPr lang="es-ES" sz="1600" dirty="0">
                <a:latin typeface="Calibri" panose="020F0502020204030204" pitchFamily="34" charset="0"/>
                <a:cs typeface="Calibri" panose="020F0502020204030204" pitchFamily="34" charset="0"/>
              </a:rPr>
              <a:t>si un proceso de fabricación produce piezas de diferentes tamaños cuando deberían ser todas del mismo tamaño, eso es variabilidad.</a:t>
            </a:r>
            <a:endParaRPr lang="es-PE" sz="1600" dirty="0">
              <a:latin typeface="Calibri" panose="020F0502020204030204" pitchFamily="34" charset="0"/>
              <a:cs typeface="Calibri" panose="020F0502020204030204" pitchFamily="34"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SEIS SIGMA?</a:t>
            </a:r>
          </a:p>
        </p:txBody>
      </p:sp>
      <p:pic>
        <p:nvPicPr>
          <p:cNvPr id="1026" name="Picture 2" descr="Back to Basics: Six Sigma | 2018-01-01 | Quality Magazine">
            <a:extLst>
              <a:ext uri="{FF2B5EF4-FFF2-40B4-BE49-F238E27FC236}">
                <a16:creationId xmlns:a16="http://schemas.microsoft.com/office/drawing/2014/main" id="{46CE2D83-A244-4A4C-A6F0-100F24F27B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8" r="21148"/>
          <a:stretch/>
        </p:blipFill>
        <p:spPr bwMode="auto">
          <a:xfrm>
            <a:off x="5297818" y="1115126"/>
            <a:ext cx="3342944" cy="3484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25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59040" y="901385"/>
            <a:ext cx="8025920" cy="2539157"/>
          </a:xfrm>
          <a:prstGeom prst="rect">
            <a:avLst/>
          </a:prstGeom>
        </p:spPr>
        <p:txBody>
          <a:bodyPr vert="horz" wrap="square" lIns="0" tIns="0" rIns="0" bIns="0" rtlCol="0">
            <a:spAutoFit/>
          </a:bodyPr>
          <a:lstStyle/>
          <a:p>
            <a:pPr>
              <a:spcAft>
                <a:spcPts val="600"/>
              </a:spcAft>
              <a:defRPr/>
            </a:pPr>
            <a:r>
              <a:rPr lang="es-ES_tradnl" altLang="es-PE" sz="1600" b="1" dirty="0">
                <a:latin typeface="Calibri" charset="0"/>
                <a:ea typeface="Calibri" charset="0"/>
                <a:cs typeface="Calibri" charset="0"/>
              </a:rPr>
              <a:t>CALCULO DE SIGMA – CASO 3</a:t>
            </a:r>
          </a:p>
          <a:p>
            <a:pPr algn="just"/>
            <a:r>
              <a:rPr lang="es-ES" sz="1600" dirty="0">
                <a:latin typeface="Calibri" panose="020F0502020204030204" pitchFamily="34" charset="0"/>
                <a:cs typeface="Calibri" panose="020F0502020204030204" pitchFamily="34" charset="0"/>
              </a:rPr>
              <a:t>El gerente de calidad en una fábrica de zapatos debe asegurar que cada par de zapatos que sale de la línea de producción esté libre de defectos. El tipo de defecto que buscas es: </a:t>
            </a:r>
            <a:r>
              <a:rPr lang="es-ES" sz="1600" b="1" dirty="0">
                <a:latin typeface="Calibri" panose="020F0502020204030204" pitchFamily="34" charset="0"/>
                <a:cs typeface="Calibri" panose="020F0502020204030204" pitchFamily="34" charset="0"/>
              </a:rPr>
              <a:t>costuras sueltas.</a:t>
            </a:r>
          </a:p>
          <a:p>
            <a:pPr algn="just"/>
            <a:endParaRPr lang="es-E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unidades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La fábrica produce 800 pares de zapatos al día.</a:t>
            </a: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oportunidades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Cada par de zapatos tiene 10 costuras que podrían estar sueltas. </a:t>
            </a:r>
          </a:p>
          <a:p>
            <a:pPr marL="285750" indent="-285750" algn="just">
              <a:buFont typeface="Arial" panose="020B0604020202020204" pitchFamily="34" charset="0"/>
              <a:buChar char="•"/>
            </a:pPr>
            <a:r>
              <a:rPr lang="es-ES" sz="1600" b="1" dirty="0">
                <a:solidFill>
                  <a:schemeClr val="tx2"/>
                </a:solidFill>
                <a:latin typeface="Calibri" panose="020F0502020204030204" pitchFamily="34" charset="0"/>
                <a:cs typeface="Calibri" panose="020F0502020204030204" pitchFamily="34" charset="0"/>
              </a:rPr>
              <a:t>Número de defectos</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Al final del día, inspeccionas los zapatos y encuentras que 20 costuras en varios pares de zapatos están sueltas. Por lo tanto, el número de defectos es 20.</a:t>
            </a:r>
            <a:endParaRPr lang="es-ES_tradnl" altLang="es-PE" sz="1600" b="1" dirty="0">
              <a:latin typeface="Calibri" panose="020F0502020204030204" pitchFamily="34" charset="0"/>
              <a:ea typeface="Calibri" charset="0"/>
              <a:cs typeface="Calibri" panose="020F0502020204030204" pitchFamily="34" charset="0"/>
            </a:endParaRPr>
          </a:p>
          <a:p>
            <a:pPr>
              <a:spcAft>
                <a:spcPts val="600"/>
              </a:spcAft>
              <a:defRPr/>
            </a:pPr>
            <a:endParaRPr lang="es-ES_tradnl" altLang="es-PE" sz="1600" b="1" dirty="0">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spTree>
    <p:extLst>
      <p:ext uri="{BB962C8B-B14F-4D97-AF65-F5344CB8AC3E}">
        <p14:creationId xmlns:p14="http://schemas.microsoft.com/office/powerpoint/2010/main" val="12049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2650"/>
            <a:ext cx="7639938" cy="2862322"/>
          </a:xfrm>
          <a:prstGeom prst="rect">
            <a:avLst/>
          </a:prstGeom>
        </p:spPr>
        <p:txBody>
          <a:bodyPr vert="horz" wrap="square" lIns="0" tIns="0" rIns="0" bIns="0" rtlCol="0">
            <a:spAutoFit/>
          </a:bodyPr>
          <a:lstStyle/>
          <a:p>
            <a:pPr>
              <a:spcAft>
                <a:spcPts val="600"/>
              </a:spcAft>
              <a:defRPr/>
            </a:pPr>
            <a:r>
              <a:rPr lang="es-ES_tradnl" altLang="es-PE" sz="1600" b="1" dirty="0">
                <a:latin typeface="Calibri" charset="0"/>
                <a:ea typeface="Calibri" charset="0"/>
                <a:cs typeface="Calibri" charset="0"/>
              </a:rPr>
              <a:t>CALCULO DE SIGMA – CASO 3</a:t>
            </a:r>
          </a:p>
          <a:p>
            <a:pPr>
              <a:spcAft>
                <a:spcPts val="600"/>
              </a:spcAft>
              <a:defRPr/>
            </a:pPr>
            <a:endParaRPr lang="es-ES_tradnl" altLang="es-PE" sz="1600" b="1" dirty="0">
              <a:latin typeface="Calibri" charset="0"/>
              <a:ea typeface="Calibri" charset="0"/>
              <a:cs typeface="Calibri" charset="0"/>
            </a:endParaRPr>
          </a:p>
          <a:p>
            <a:pPr algn="just"/>
            <a:r>
              <a:rPr lang="es-ES" sz="1600" dirty="0">
                <a:latin typeface="Calibri" panose="020F0502020204030204" pitchFamily="34" charset="0"/>
                <a:cs typeface="Calibri" panose="020F0502020204030204" pitchFamily="34" charset="0"/>
              </a:rPr>
              <a:t>Ahora, aplicamos estos valores en la fórmula de DPMO:</a:t>
            </a: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pPr algn="just"/>
            <a:r>
              <a:rPr lang="es-ES" sz="1600" dirty="0">
                <a:latin typeface="Calibri" panose="020F0502020204030204" pitchFamily="34" charset="0"/>
                <a:cs typeface="Calibri" panose="020F0502020204030204" pitchFamily="34" charset="0"/>
              </a:rPr>
              <a:t>Esto significa que hay 2500 defectos por millón de oportunidades en tu proceso actual bajo estas condiciones específicas (Sigma 4). </a:t>
            </a:r>
            <a:endParaRPr lang="es-ES_tradnl" altLang="es-PE" sz="1600" b="1" dirty="0">
              <a:latin typeface="Calibri" charset="0"/>
              <a:ea typeface="Calibri" charset="0"/>
              <a:cs typeface="Calibri" charset="0"/>
            </a:endParaRP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CALCULO DEL NIVEL SIGMA</a:t>
            </a:r>
          </a:p>
        </p:txBody>
      </p:sp>
      <p:pic>
        <p:nvPicPr>
          <p:cNvPr id="2" name="Imagen 1">
            <a:extLst>
              <a:ext uri="{FF2B5EF4-FFF2-40B4-BE49-F238E27FC236}">
                <a16:creationId xmlns:a16="http://schemas.microsoft.com/office/drawing/2014/main" id="{65F90243-42A8-4D11-9E16-2D7CA01B8648}"/>
              </a:ext>
            </a:extLst>
          </p:cNvPr>
          <p:cNvPicPr>
            <a:picLocks noChangeAspect="1"/>
          </p:cNvPicPr>
          <p:nvPr/>
        </p:nvPicPr>
        <p:blipFill>
          <a:blip r:embed="rId3"/>
          <a:stretch>
            <a:fillRect/>
          </a:stretch>
        </p:blipFill>
        <p:spPr>
          <a:xfrm>
            <a:off x="1523777" y="2136337"/>
            <a:ext cx="5746422" cy="957737"/>
          </a:xfrm>
          <a:prstGeom prst="rect">
            <a:avLst/>
          </a:prstGeom>
        </p:spPr>
      </p:pic>
    </p:spTree>
    <p:extLst>
      <p:ext uri="{BB962C8B-B14F-4D97-AF65-F5344CB8AC3E}">
        <p14:creationId xmlns:p14="http://schemas.microsoft.com/office/powerpoint/2010/main" val="1089754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3479961" cy="775597"/>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ORGANIZACIÓN</a:t>
            </a:r>
            <a:r>
              <a:rPr lang="es-PE" sz="2800" b="1" dirty="0">
                <a:solidFill>
                  <a:schemeClr val="bg1"/>
                </a:solidFill>
                <a:latin typeface="Graphik Bold" charset="0"/>
                <a:ea typeface="Graphik Bold" charset="0"/>
                <a:cs typeface="Graphik Bold" charset="0"/>
              </a:rPr>
              <a:t> SEIS SIGMA</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19698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SEIS SIGMA</a:t>
            </a:r>
          </a:p>
        </p:txBody>
      </p:sp>
      <p:grpSp>
        <p:nvGrpSpPr>
          <p:cNvPr id="112" name="Agrupar 111"/>
          <p:cNvGrpSpPr/>
          <p:nvPr/>
        </p:nvGrpSpPr>
        <p:grpSpPr>
          <a:xfrm>
            <a:off x="1343576" y="1300900"/>
            <a:ext cx="5968690" cy="3936436"/>
            <a:chOff x="1791244" y="1439326"/>
            <a:chExt cx="5251551" cy="3463472"/>
          </a:xfrm>
        </p:grpSpPr>
        <p:cxnSp>
          <p:nvCxnSpPr>
            <p:cNvPr id="69" name="Conector recto de flecha 68"/>
            <p:cNvCxnSpPr>
              <a:endCxn id="12" idx="4"/>
            </p:cNvCxnSpPr>
            <p:nvPr/>
          </p:nvCxnSpPr>
          <p:spPr>
            <a:xfrm flipH="1">
              <a:off x="3497382" y="3470718"/>
              <a:ext cx="735910" cy="639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4131556" y="1439326"/>
              <a:ext cx="1268670" cy="9304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0" name="Elipse 9"/>
            <p:cNvSpPr/>
            <p:nvPr/>
          </p:nvSpPr>
          <p:spPr>
            <a:xfrm>
              <a:off x="5520046" y="3614371"/>
              <a:ext cx="976636" cy="9766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9" name="Elipse 8"/>
            <p:cNvSpPr/>
            <p:nvPr/>
          </p:nvSpPr>
          <p:spPr>
            <a:xfrm>
              <a:off x="5663668" y="3513835"/>
              <a:ext cx="976636" cy="9766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8" name="Elipse 7"/>
            <p:cNvSpPr/>
            <p:nvPr/>
          </p:nvSpPr>
          <p:spPr>
            <a:xfrm>
              <a:off x="5773779" y="3437377"/>
              <a:ext cx="976636" cy="9766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7" name="Elipse 6"/>
            <p:cNvSpPr/>
            <p:nvPr/>
          </p:nvSpPr>
          <p:spPr>
            <a:xfrm>
              <a:off x="5898253" y="3341629"/>
              <a:ext cx="976636" cy="9766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6" name="Elipse 5"/>
            <p:cNvSpPr/>
            <p:nvPr/>
          </p:nvSpPr>
          <p:spPr>
            <a:xfrm>
              <a:off x="6008364" y="3241093"/>
              <a:ext cx="976636" cy="9766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3" name="Triángulo 12"/>
            <p:cNvSpPr/>
            <p:nvPr/>
          </p:nvSpPr>
          <p:spPr>
            <a:xfrm>
              <a:off x="2437195" y="2958633"/>
              <a:ext cx="1344987" cy="761202"/>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2" name="Triángulo 11"/>
            <p:cNvSpPr/>
            <p:nvPr/>
          </p:nvSpPr>
          <p:spPr>
            <a:xfrm>
              <a:off x="2152395" y="3348810"/>
              <a:ext cx="1344987" cy="761202"/>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1" name="Triángulo 10"/>
            <p:cNvSpPr/>
            <p:nvPr/>
          </p:nvSpPr>
          <p:spPr>
            <a:xfrm>
              <a:off x="1791244" y="3829805"/>
              <a:ext cx="1344987" cy="761202"/>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4" name="Triángulo 13"/>
            <p:cNvSpPr/>
            <p:nvPr/>
          </p:nvSpPr>
          <p:spPr>
            <a:xfrm>
              <a:off x="3817987" y="2159132"/>
              <a:ext cx="933401" cy="598431"/>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5" name="Triángulo 14"/>
            <p:cNvSpPr/>
            <p:nvPr/>
          </p:nvSpPr>
          <p:spPr>
            <a:xfrm>
              <a:off x="4840378" y="2159132"/>
              <a:ext cx="933401" cy="598431"/>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7" name="Rectángulo 16"/>
            <p:cNvSpPr/>
            <p:nvPr/>
          </p:nvSpPr>
          <p:spPr>
            <a:xfrm>
              <a:off x="4043833" y="3089586"/>
              <a:ext cx="490535" cy="4081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sp>
          <p:nvSpPr>
            <p:cNvPr id="18" name="Rectángulo 17"/>
            <p:cNvSpPr/>
            <p:nvPr/>
          </p:nvSpPr>
          <p:spPr>
            <a:xfrm>
              <a:off x="5026365" y="3089586"/>
              <a:ext cx="490535" cy="4081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latin typeface="Calibri" panose="020F0502020204030204" pitchFamily="34" charset="0"/>
              </a:endParaRPr>
            </a:p>
          </p:txBody>
        </p:sp>
        <p:grpSp>
          <p:nvGrpSpPr>
            <p:cNvPr id="29" name="Agrupar 28"/>
            <p:cNvGrpSpPr/>
            <p:nvPr/>
          </p:nvGrpSpPr>
          <p:grpSpPr>
            <a:xfrm>
              <a:off x="6084258" y="3297384"/>
              <a:ext cx="772837" cy="731691"/>
              <a:chOff x="6084258" y="3297384"/>
              <a:chExt cx="846916" cy="801826"/>
            </a:xfrm>
          </p:grpSpPr>
          <p:pic>
            <p:nvPicPr>
              <p:cNvPr id="19" name="Imagen 18"/>
              <p:cNvPicPr>
                <a:picLocks noChangeAspect="1"/>
              </p:cNvPicPr>
              <p:nvPr/>
            </p:nvPicPr>
            <p:blipFill>
              <a:blip r:embed="rId2"/>
              <a:stretch>
                <a:fillRect/>
              </a:stretch>
            </p:blipFill>
            <p:spPr>
              <a:xfrm>
                <a:off x="6318487" y="3297384"/>
                <a:ext cx="112570" cy="266719"/>
              </a:xfrm>
              <a:prstGeom prst="rect">
                <a:avLst/>
              </a:prstGeom>
            </p:spPr>
          </p:pic>
          <p:pic>
            <p:nvPicPr>
              <p:cNvPr id="20" name="Imagen 19"/>
              <p:cNvPicPr>
                <a:picLocks noChangeAspect="1"/>
              </p:cNvPicPr>
              <p:nvPr/>
            </p:nvPicPr>
            <p:blipFill>
              <a:blip r:embed="rId2"/>
              <a:stretch>
                <a:fillRect/>
              </a:stretch>
            </p:blipFill>
            <p:spPr>
              <a:xfrm>
                <a:off x="6084258" y="3724341"/>
                <a:ext cx="112570" cy="266719"/>
              </a:xfrm>
              <a:prstGeom prst="rect">
                <a:avLst/>
              </a:prstGeom>
            </p:spPr>
          </p:pic>
          <p:pic>
            <p:nvPicPr>
              <p:cNvPr id="21" name="Imagen 20"/>
              <p:cNvPicPr>
                <a:picLocks noChangeAspect="1"/>
              </p:cNvPicPr>
              <p:nvPr/>
            </p:nvPicPr>
            <p:blipFill>
              <a:blip r:embed="rId2"/>
              <a:stretch>
                <a:fillRect/>
              </a:stretch>
            </p:blipFill>
            <p:spPr>
              <a:xfrm>
                <a:off x="6208615" y="3590982"/>
                <a:ext cx="112570" cy="266719"/>
              </a:xfrm>
              <a:prstGeom prst="rect">
                <a:avLst/>
              </a:prstGeom>
            </p:spPr>
          </p:pic>
          <p:pic>
            <p:nvPicPr>
              <p:cNvPr id="22" name="Imagen 21"/>
              <p:cNvPicPr>
                <a:picLocks noChangeAspect="1"/>
              </p:cNvPicPr>
              <p:nvPr/>
            </p:nvPicPr>
            <p:blipFill>
              <a:blip r:embed="rId2"/>
              <a:stretch>
                <a:fillRect/>
              </a:stretch>
            </p:blipFill>
            <p:spPr>
              <a:xfrm>
                <a:off x="6299234" y="3832491"/>
                <a:ext cx="112570" cy="266719"/>
              </a:xfrm>
              <a:prstGeom prst="rect">
                <a:avLst/>
              </a:prstGeom>
            </p:spPr>
          </p:pic>
          <p:pic>
            <p:nvPicPr>
              <p:cNvPr id="23" name="Imagen 22"/>
              <p:cNvPicPr>
                <a:picLocks noChangeAspect="1"/>
              </p:cNvPicPr>
              <p:nvPr/>
            </p:nvPicPr>
            <p:blipFill>
              <a:blip r:embed="rId2"/>
              <a:stretch>
                <a:fillRect/>
              </a:stretch>
            </p:blipFill>
            <p:spPr>
              <a:xfrm>
                <a:off x="6436775" y="3696446"/>
                <a:ext cx="112570" cy="266719"/>
              </a:xfrm>
              <a:prstGeom prst="rect">
                <a:avLst/>
              </a:prstGeom>
            </p:spPr>
          </p:pic>
          <p:pic>
            <p:nvPicPr>
              <p:cNvPr id="24" name="Imagen 23"/>
              <p:cNvPicPr>
                <a:picLocks noChangeAspect="1"/>
              </p:cNvPicPr>
              <p:nvPr/>
            </p:nvPicPr>
            <p:blipFill>
              <a:blip r:embed="rId2"/>
              <a:stretch>
                <a:fillRect/>
              </a:stretch>
            </p:blipFill>
            <p:spPr>
              <a:xfrm>
                <a:off x="6563642" y="3832491"/>
                <a:ext cx="112570" cy="266719"/>
              </a:xfrm>
              <a:prstGeom prst="rect">
                <a:avLst/>
              </a:prstGeom>
            </p:spPr>
          </p:pic>
          <p:pic>
            <p:nvPicPr>
              <p:cNvPr id="25" name="Imagen 24"/>
              <p:cNvPicPr>
                <a:picLocks noChangeAspect="1"/>
              </p:cNvPicPr>
              <p:nvPr/>
            </p:nvPicPr>
            <p:blipFill>
              <a:blip r:embed="rId2"/>
              <a:stretch>
                <a:fillRect/>
              </a:stretch>
            </p:blipFill>
            <p:spPr>
              <a:xfrm>
                <a:off x="6673753" y="3696445"/>
                <a:ext cx="112570" cy="266719"/>
              </a:xfrm>
              <a:prstGeom prst="rect">
                <a:avLst/>
              </a:prstGeom>
            </p:spPr>
          </p:pic>
          <p:pic>
            <p:nvPicPr>
              <p:cNvPr id="26" name="Imagen 25"/>
              <p:cNvPicPr>
                <a:picLocks noChangeAspect="1"/>
              </p:cNvPicPr>
              <p:nvPr/>
            </p:nvPicPr>
            <p:blipFill>
              <a:blip r:embed="rId2"/>
              <a:stretch>
                <a:fillRect/>
              </a:stretch>
            </p:blipFill>
            <p:spPr>
              <a:xfrm>
                <a:off x="6818604" y="3696445"/>
                <a:ext cx="112570" cy="266719"/>
              </a:xfrm>
              <a:prstGeom prst="rect">
                <a:avLst/>
              </a:prstGeom>
            </p:spPr>
          </p:pic>
        </p:grpSp>
        <p:sp>
          <p:nvSpPr>
            <p:cNvPr id="27" name="CuadroTexto 26"/>
            <p:cNvSpPr txBox="1"/>
            <p:nvPr/>
          </p:nvSpPr>
          <p:spPr>
            <a:xfrm>
              <a:off x="6366705" y="3497781"/>
              <a:ext cx="676090" cy="142169"/>
            </a:xfrm>
            <a:prstGeom prst="rect">
              <a:avLst/>
            </a:prstGeom>
            <a:noFill/>
          </p:spPr>
          <p:txBody>
            <a:bodyPr wrap="square" lIns="0" tIns="0" rIns="0" bIns="0" rtlCol="0">
              <a:spAutoFit/>
            </a:bodyPr>
            <a:lstStyle/>
            <a:p>
              <a:r>
                <a:rPr lang="es-ES_tradnl" sz="1050" b="1" dirty="0">
                  <a:latin typeface="Calibri" charset="0"/>
                  <a:ea typeface="Calibri" charset="0"/>
                  <a:cs typeface="Calibri" charset="0"/>
                </a:rPr>
                <a:t>Black Belt</a:t>
              </a:r>
            </a:p>
          </p:txBody>
        </p:sp>
        <p:sp>
          <p:nvSpPr>
            <p:cNvPr id="28" name="CuadroTexto 27"/>
            <p:cNvSpPr txBox="1"/>
            <p:nvPr/>
          </p:nvSpPr>
          <p:spPr>
            <a:xfrm>
              <a:off x="6155015" y="3999271"/>
              <a:ext cx="676090" cy="142169"/>
            </a:xfrm>
            <a:prstGeom prst="rect">
              <a:avLst/>
            </a:prstGeom>
            <a:noFill/>
          </p:spPr>
          <p:txBody>
            <a:bodyPr wrap="square" lIns="0" tIns="0" rIns="0" bIns="0" rtlCol="0">
              <a:spAutoFit/>
            </a:bodyPr>
            <a:lstStyle/>
            <a:p>
              <a:pPr algn="ctr"/>
              <a:r>
                <a:rPr lang="es-ES_tradnl" sz="1050" b="1">
                  <a:latin typeface="Calibri" charset="0"/>
                  <a:ea typeface="Calibri" charset="0"/>
                  <a:cs typeface="Calibri" charset="0"/>
                </a:rPr>
                <a:t>Members</a:t>
              </a:r>
              <a:endParaRPr lang="es-ES_tradnl" sz="1050" b="1" dirty="0">
                <a:latin typeface="Calibri" charset="0"/>
                <a:ea typeface="Calibri" charset="0"/>
                <a:cs typeface="Calibri" charset="0"/>
              </a:endParaRPr>
            </a:p>
          </p:txBody>
        </p:sp>
        <p:pic>
          <p:nvPicPr>
            <p:cNvPr id="30" name="Imagen 29"/>
            <p:cNvPicPr>
              <a:picLocks noChangeAspect="1"/>
            </p:cNvPicPr>
            <p:nvPr/>
          </p:nvPicPr>
          <p:blipFill>
            <a:blip r:embed="rId3"/>
            <a:stretch>
              <a:fillRect/>
            </a:stretch>
          </p:blipFill>
          <p:spPr>
            <a:xfrm>
              <a:off x="5340817" y="3179689"/>
              <a:ext cx="96223" cy="227989"/>
            </a:xfrm>
            <a:prstGeom prst="rect">
              <a:avLst/>
            </a:prstGeom>
          </p:spPr>
        </p:pic>
        <p:pic>
          <p:nvPicPr>
            <p:cNvPr id="31" name="Imagen 30"/>
            <p:cNvPicPr>
              <a:picLocks noChangeAspect="1"/>
            </p:cNvPicPr>
            <p:nvPr/>
          </p:nvPicPr>
          <p:blipFill>
            <a:blip r:embed="rId3"/>
            <a:stretch>
              <a:fillRect/>
            </a:stretch>
          </p:blipFill>
          <p:spPr>
            <a:xfrm>
              <a:off x="4085852" y="3179689"/>
              <a:ext cx="96223" cy="227989"/>
            </a:xfrm>
            <a:prstGeom prst="rect">
              <a:avLst/>
            </a:prstGeom>
          </p:spPr>
        </p:pic>
        <p:sp>
          <p:nvSpPr>
            <p:cNvPr id="33" name="CuadroTexto 32"/>
            <p:cNvSpPr txBox="1"/>
            <p:nvPr/>
          </p:nvSpPr>
          <p:spPr>
            <a:xfrm>
              <a:off x="5059576" y="3224434"/>
              <a:ext cx="248031" cy="142169"/>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MBB</a:t>
              </a:r>
            </a:p>
          </p:txBody>
        </p:sp>
        <p:sp>
          <p:nvSpPr>
            <p:cNvPr id="34" name="CuadroTexto 33"/>
            <p:cNvSpPr txBox="1"/>
            <p:nvPr/>
          </p:nvSpPr>
          <p:spPr>
            <a:xfrm>
              <a:off x="4241166" y="3126105"/>
              <a:ext cx="248031" cy="344025"/>
            </a:xfrm>
            <a:prstGeom prst="rect">
              <a:avLst/>
            </a:prstGeom>
            <a:noFill/>
          </p:spPr>
          <p:txBody>
            <a:bodyPr wrap="square" lIns="0" tIns="0" rIns="0" bIns="0" rtlCol="0">
              <a:spAutoFit/>
            </a:bodyPr>
            <a:lstStyle/>
            <a:p>
              <a:pPr algn="ctr">
                <a:lnSpc>
                  <a:spcPct val="80000"/>
                </a:lnSpc>
              </a:pPr>
              <a:r>
                <a:rPr lang="es-ES_tradnl" sz="1050" b="1" dirty="0">
                  <a:latin typeface="Calibri" charset="0"/>
                  <a:ea typeface="Calibri" charset="0"/>
                  <a:cs typeface="Calibri" charset="0"/>
                </a:rPr>
                <a:t>MBB</a:t>
              </a:r>
            </a:p>
            <a:p>
              <a:pPr algn="ctr">
                <a:lnSpc>
                  <a:spcPct val="80000"/>
                </a:lnSpc>
              </a:pPr>
              <a:r>
                <a:rPr lang="es-ES_tradnl" sz="1050" b="1" dirty="0">
                  <a:latin typeface="Calibri" charset="0"/>
                  <a:ea typeface="Calibri" charset="0"/>
                  <a:cs typeface="Calibri" charset="0"/>
                </a:rPr>
                <a:t>or</a:t>
              </a:r>
            </a:p>
            <a:p>
              <a:pPr algn="ctr">
                <a:lnSpc>
                  <a:spcPct val="80000"/>
                </a:lnSpc>
              </a:pPr>
              <a:r>
                <a:rPr lang="es-ES_tradnl" sz="1050" b="1" dirty="0">
                  <a:latin typeface="Calibri" charset="0"/>
                  <a:ea typeface="Calibri" charset="0"/>
                  <a:cs typeface="Calibri" charset="0"/>
                </a:rPr>
                <a:t>BB</a:t>
              </a:r>
            </a:p>
          </p:txBody>
        </p:sp>
        <p:sp>
          <p:nvSpPr>
            <p:cNvPr id="35" name="CuadroTexto 34"/>
            <p:cNvSpPr txBox="1"/>
            <p:nvPr/>
          </p:nvSpPr>
          <p:spPr>
            <a:xfrm>
              <a:off x="5083644" y="2571187"/>
              <a:ext cx="446867" cy="142169"/>
            </a:xfrm>
            <a:prstGeom prst="rect">
              <a:avLst/>
            </a:prstGeom>
            <a:noFill/>
          </p:spPr>
          <p:txBody>
            <a:bodyPr wrap="square" lIns="0" tIns="0" rIns="0" bIns="0" rtlCol="0">
              <a:spAutoFit/>
            </a:bodyPr>
            <a:lstStyle/>
            <a:p>
              <a:pPr algn="ctr"/>
              <a:r>
                <a:rPr lang="es-ES_tradnl" sz="1050" b="1">
                  <a:latin typeface="Calibri" charset="0"/>
                  <a:ea typeface="Calibri" charset="0"/>
                  <a:cs typeface="Calibri" charset="0"/>
                </a:rPr>
                <a:t>Sponsor</a:t>
              </a:r>
              <a:endParaRPr lang="es-ES_tradnl" sz="1050" b="1" dirty="0">
                <a:latin typeface="Calibri" charset="0"/>
                <a:ea typeface="Calibri" charset="0"/>
                <a:cs typeface="Calibri" charset="0"/>
              </a:endParaRPr>
            </a:p>
          </p:txBody>
        </p:sp>
        <p:sp>
          <p:nvSpPr>
            <p:cNvPr id="36" name="CuadroTexto 35"/>
            <p:cNvSpPr txBox="1"/>
            <p:nvPr/>
          </p:nvSpPr>
          <p:spPr>
            <a:xfrm>
              <a:off x="3896421" y="2529636"/>
              <a:ext cx="822324" cy="230290"/>
            </a:xfrm>
            <a:prstGeom prst="rect">
              <a:avLst/>
            </a:prstGeom>
            <a:noFill/>
          </p:spPr>
          <p:txBody>
            <a:bodyPr wrap="square" lIns="0" tIns="0" rIns="0" bIns="0" rtlCol="0">
              <a:spAutoFit/>
            </a:bodyPr>
            <a:lstStyle/>
            <a:p>
              <a:pPr algn="ctr">
                <a:lnSpc>
                  <a:spcPct val="80000"/>
                </a:lnSpc>
              </a:pPr>
              <a:r>
                <a:rPr lang="en-US" sz="1050" b="1">
                  <a:latin typeface="Calibri" charset="0"/>
                  <a:ea typeface="Calibri" charset="0"/>
                  <a:cs typeface="Calibri" charset="0"/>
                </a:rPr>
                <a:t>L2 </a:t>
              </a:r>
              <a:br>
                <a:rPr lang="en-US" sz="1050" b="1">
                  <a:latin typeface="Calibri" charset="0"/>
                  <a:ea typeface="Calibri" charset="0"/>
                  <a:cs typeface="Calibri" charset="0"/>
                </a:rPr>
              </a:br>
              <a:r>
                <a:rPr lang="en-US" sz="1050" b="1">
                  <a:latin typeface="Calibri" charset="0"/>
                  <a:ea typeface="Calibri" charset="0"/>
                  <a:cs typeface="Calibri" charset="0"/>
                </a:rPr>
                <a:t>Process </a:t>
              </a:r>
              <a:r>
                <a:rPr lang="en-US" sz="1050" b="1" dirty="0">
                  <a:latin typeface="Calibri" charset="0"/>
                  <a:ea typeface="Calibri" charset="0"/>
                  <a:cs typeface="Calibri" charset="0"/>
                </a:rPr>
                <a:t>Owner</a:t>
              </a:r>
            </a:p>
          </p:txBody>
        </p:sp>
        <p:pic>
          <p:nvPicPr>
            <p:cNvPr id="37" name="Imagen 36"/>
            <p:cNvPicPr>
              <a:picLocks noChangeAspect="1"/>
            </p:cNvPicPr>
            <p:nvPr/>
          </p:nvPicPr>
          <p:blipFill>
            <a:blip r:embed="rId4"/>
            <a:stretch>
              <a:fillRect/>
            </a:stretch>
          </p:blipFill>
          <p:spPr>
            <a:xfrm>
              <a:off x="4238553" y="2274484"/>
              <a:ext cx="98366" cy="233066"/>
            </a:xfrm>
            <a:prstGeom prst="rect">
              <a:avLst/>
            </a:prstGeom>
          </p:spPr>
        </p:pic>
        <p:pic>
          <p:nvPicPr>
            <p:cNvPr id="38" name="Imagen 37"/>
            <p:cNvPicPr>
              <a:picLocks noChangeAspect="1"/>
            </p:cNvPicPr>
            <p:nvPr/>
          </p:nvPicPr>
          <p:blipFill>
            <a:blip r:embed="rId4"/>
            <a:stretch>
              <a:fillRect/>
            </a:stretch>
          </p:blipFill>
          <p:spPr>
            <a:xfrm>
              <a:off x="5257894" y="2274484"/>
              <a:ext cx="98366" cy="233066"/>
            </a:xfrm>
            <a:prstGeom prst="rect">
              <a:avLst/>
            </a:prstGeom>
          </p:spPr>
        </p:pic>
        <p:pic>
          <p:nvPicPr>
            <p:cNvPr id="39" name="Imagen 38"/>
            <p:cNvPicPr>
              <a:picLocks noChangeAspect="1"/>
            </p:cNvPicPr>
            <p:nvPr/>
          </p:nvPicPr>
          <p:blipFill>
            <a:blip r:embed="rId4"/>
            <a:stretch>
              <a:fillRect/>
            </a:stretch>
          </p:blipFill>
          <p:spPr>
            <a:xfrm>
              <a:off x="4856395" y="2092852"/>
              <a:ext cx="98366" cy="233066"/>
            </a:xfrm>
            <a:prstGeom prst="rect">
              <a:avLst/>
            </a:prstGeom>
          </p:spPr>
        </p:pic>
        <p:pic>
          <p:nvPicPr>
            <p:cNvPr id="40" name="Imagen 39"/>
            <p:cNvPicPr>
              <a:picLocks noChangeAspect="1"/>
            </p:cNvPicPr>
            <p:nvPr/>
          </p:nvPicPr>
          <p:blipFill>
            <a:blip r:embed="rId4"/>
            <a:stretch>
              <a:fillRect/>
            </a:stretch>
          </p:blipFill>
          <p:spPr>
            <a:xfrm>
              <a:off x="4637005" y="2092852"/>
              <a:ext cx="98366" cy="233066"/>
            </a:xfrm>
            <a:prstGeom prst="rect">
              <a:avLst/>
            </a:prstGeom>
          </p:spPr>
        </p:pic>
        <p:pic>
          <p:nvPicPr>
            <p:cNvPr id="41" name="Imagen 40"/>
            <p:cNvPicPr>
              <a:picLocks noChangeAspect="1"/>
            </p:cNvPicPr>
            <p:nvPr/>
          </p:nvPicPr>
          <p:blipFill>
            <a:blip r:embed="rId4"/>
            <a:stretch>
              <a:fillRect/>
            </a:stretch>
          </p:blipFill>
          <p:spPr>
            <a:xfrm>
              <a:off x="4735371" y="1849117"/>
              <a:ext cx="98366" cy="233066"/>
            </a:xfrm>
            <a:prstGeom prst="rect">
              <a:avLst/>
            </a:prstGeom>
          </p:spPr>
        </p:pic>
        <p:pic>
          <p:nvPicPr>
            <p:cNvPr id="42" name="Imagen 41"/>
            <p:cNvPicPr>
              <a:picLocks noChangeAspect="1"/>
            </p:cNvPicPr>
            <p:nvPr/>
          </p:nvPicPr>
          <p:blipFill>
            <a:blip r:embed="rId4"/>
            <a:stretch>
              <a:fillRect/>
            </a:stretch>
          </p:blipFill>
          <p:spPr>
            <a:xfrm>
              <a:off x="4961210" y="1849117"/>
              <a:ext cx="98366" cy="233066"/>
            </a:xfrm>
            <a:prstGeom prst="rect">
              <a:avLst/>
            </a:prstGeom>
          </p:spPr>
        </p:pic>
        <p:pic>
          <p:nvPicPr>
            <p:cNvPr id="43" name="Imagen 42"/>
            <p:cNvPicPr>
              <a:picLocks noChangeAspect="1"/>
            </p:cNvPicPr>
            <p:nvPr/>
          </p:nvPicPr>
          <p:blipFill>
            <a:blip r:embed="rId4"/>
            <a:stretch>
              <a:fillRect/>
            </a:stretch>
          </p:blipFill>
          <p:spPr>
            <a:xfrm>
              <a:off x="5173266" y="1849117"/>
              <a:ext cx="98366" cy="233066"/>
            </a:xfrm>
            <a:prstGeom prst="rect">
              <a:avLst/>
            </a:prstGeom>
          </p:spPr>
        </p:pic>
        <p:pic>
          <p:nvPicPr>
            <p:cNvPr id="44" name="Imagen 43"/>
            <p:cNvPicPr>
              <a:picLocks noChangeAspect="1"/>
            </p:cNvPicPr>
            <p:nvPr/>
          </p:nvPicPr>
          <p:blipFill>
            <a:blip r:embed="rId4"/>
            <a:stretch>
              <a:fillRect/>
            </a:stretch>
          </p:blipFill>
          <p:spPr>
            <a:xfrm>
              <a:off x="4508411" y="1849117"/>
              <a:ext cx="98366" cy="233066"/>
            </a:xfrm>
            <a:prstGeom prst="rect">
              <a:avLst/>
            </a:prstGeom>
          </p:spPr>
        </p:pic>
        <p:pic>
          <p:nvPicPr>
            <p:cNvPr id="45" name="Imagen 44"/>
            <p:cNvPicPr>
              <a:picLocks noChangeAspect="1"/>
            </p:cNvPicPr>
            <p:nvPr/>
          </p:nvPicPr>
          <p:blipFill>
            <a:blip r:embed="rId4"/>
            <a:stretch>
              <a:fillRect/>
            </a:stretch>
          </p:blipFill>
          <p:spPr>
            <a:xfrm>
              <a:off x="4296355" y="1849117"/>
              <a:ext cx="98366" cy="233066"/>
            </a:xfrm>
            <a:prstGeom prst="rect">
              <a:avLst/>
            </a:prstGeom>
          </p:spPr>
        </p:pic>
        <p:sp>
          <p:nvSpPr>
            <p:cNvPr id="46" name="CuadroTexto 45"/>
            <p:cNvSpPr txBox="1"/>
            <p:nvPr/>
          </p:nvSpPr>
          <p:spPr>
            <a:xfrm>
              <a:off x="4348489" y="1537415"/>
              <a:ext cx="822324" cy="230290"/>
            </a:xfrm>
            <a:prstGeom prst="rect">
              <a:avLst/>
            </a:prstGeom>
            <a:noFill/>
          </p:spPr>
          <p:txBody>
            <a:bodyPr wrap="square" lIns="0" tIns="0" rIns="0" bIns="0" rtlCol="0">
              <a:spAutoFit/>
            </a:bodyPr>
            <a:lstStyle/>
            <a:p>
              <a:pPr algn="ctr">
                <a:lnSpc>
                  <a:spcPct val="80000"/>
                </a:lnSpc>
              </a:pPr>
              <a:r>
                <a:rPr lang="en-US" sz="1050" b="1" dirty="0">
                  <a:latin typeface="Calibri" charset="0"/>
                  <a:ea typeface="Calibri" charset="0"/>
                  <a:cs typeface="Calibri" charset="0"/>
                </a:rPr>
                <a:t>Champions</a:t>
              </a:r>
            </a:p>
            <a:p>
              <a:pPr algn="ctr">
                <a:lnSpc>
                  <a:spcPct val="80000"/>
                </a:lnSpc>
              </a:pPr>
              <a:r>
                <a:rPr lang="en-US" sz="1050" b="1" dirty="0">
                  <a:latin typeface="Calibri" charset="0"/>
                  <a:ea typeface="Calibri" charset="0"/>
                  <a:cs typeface="Calibri" charset="0"/>
                </a:rPr>
                <a:t>(Senior Leaders)</a:t>
              </a:r>
            </a:p>
          </p:txBody>
        </p:sp>
        <p:pic>
          <p:nvPicPr>
            <p:cNvPr id="47" name="Imagen 46"/>
            <p:cNvPicPr>
              <a:picLocks noChangeAspect="1"/>
            </p:cNvPicPr>
            <p:nvPr/>
          </p:nvPicPr>
          <p:blipFill>
            <a:blip r:embed="rId5"/>
            <a:stretch>
              <a:fillRect/>
            </a:stretch>
          </p:blipFill>
          <p:spPr>
            <a:xfrm>
              <a:off x="3060741" y="3056077"/>
              <a:ext cx="97893" cy="231944"/>
            </a:xfrm>
            <a:prstGeom prst="rect">
              <a:avLst/>
            </a:prstGeom>
          </p:spPr>
        </p:pic>
        <p:pic>
          <p:nvPicPr>
            <p:cNvPr id="48" name="Imagen 47"/>
            <p:cNvPicPr>
              <a:picLocks noChangeAspect="1"/>
            </p:cNvPicPr>
            <p:nvPr/>
          </p:nvPicPr>
          <p:blipFill>
            <a:blip r:embed="rId5"/>
            <a:stretch>
              <a:fillRect/>
            </a:stretch>
          </p:blipFill>
          <p:spPr>
            <a:xfrm>
              <a:off x="3340946" y="3384853"/>
              <a:ext cx="97893" cy="231944"/>
            </a:xfrm>
            <a:prstGeom prst="rect">
              <a:avLst/>
            </a:prstGeom>
          </p:spPr>
        </p:pic>
        <p:pic>
          <p:nvPicPr>
            <p:cNvPr id="49" name="Imagen 48"/>
            <p:cNvPicPr>
              <a:picLocks noChangeAspect="1"/>
            </p:cNvPicPr>
            <p:nvPr/>
          </p:nvPicPr>
          <p:blipFill>
            <a:blip r:embed="rId5"/>
            <a:stretch>
              <a:fillRect/>
            </a:stretch>
          </p:blipFill>
          <p:spPr>
            <a:xfrm>
              <a:off x="3210771" y="3384853"/>
              <a:ext cx="97893" cy="231944"/>
            </a:xfrm>
            <a:prstGeom prst="rect">
              <a:avLst/>
            </a:prstGeom>
          </p:spPr>
        </p:pic>
        <p:pic>
          <p:nvPicPr>
            <p:cNvPr id="50" name="Imagen 49"/>
            <p:cNvPicPr>
              <a:picLocks noChangeAspect="1"/>
            </p:cNvPicPr>
            <p:nvPr/>
          </p:nvPicPr>
          <p:blipFill>
            <a:blip r:embed="rId5"/>
            <a:stretch>
              <a:fillRect/>
            </a:stretch>
          </p:blipFill>
          <p:spPr>
            <a:xfrm>
              <a:off x="3085827" y="3384853"/>
              <a:ext cx="97893" cy="231944"/>
            </a:xfrm>
            <a:prstGeom prst="rect">
              <a:avLst/>
            </a:prstGeom>
          </p:spPr>
        </p:pic>
        <p:sp>
          <p:nvSpPr>
            <p:cNvPr id="51" name="CuadroTexto 50"/>
            <p:cNvSpPr txBox="1"/>
            <p:nvPr/>
          </p:nvSpPr>
          <p:spPr>
            <a:xfrm>
              <a:off x="2739107" y="3297450"/>
              <a:ext cx="822324" cy="99913"/>
            </a:xfrm>
            <a:prstGeom prst="rect">
              <a:avLst/>
            </a:prstGeom>
            <a:noFill/>
          </p:spPr>
          <p:txBody>
            <a:bodyPr wrap="square" lIns="0" tIns="0" rIns="0" bIns="0" rtlCol="0">
              <a:spAutoFit/>
            </a:bodyPr>
            <a:lstStyle/>
            <a:p>
              <a:pPr algn="ctr">
                <a:lnSpc>
                  <a:spcPct val="80000"/>
                </a:lnSpc>
              </a:pPr>
              <a:r>
                <a:rPr lang="en-US" sz="900" b="1" dirty="0">
                  <a:latin typeface="Calibri" charset="0"/>
                  <a:ea typeface="Calibri" charset="0"/>
                  <a:cs typeface="Calibri" charset="0"/>
                </a:rPr>
                <a:t>Process Owner</a:t>
              </a:r>
            </a:p>
          </p:txBody>
        </p:sp>
        <p:sp>
          <p:nvSpPr>
            <p:cNvPr id="52" name="CuadroTexto 51"/>
            <p:cNvSpPr txBox="1"/>
            <p:nvPr/>
          </p:nvSpPr>
          <p:spPr>
            <a:xfrm>
              <a:off x="3046820" y="3625223"/>
              <a:ext cx="822324" cy="99913"/>
            </a:xfrm>
            <a:prstGeom prst="rect">
              <a:avLst/>
            </a:prstGeom>
            <a:noFill/>
          </p:spPr>
          <p:txBody>
            <a:bodyPr wrap="square" lIns="0" tIns="0" rIns="0" bIns="0" rtlCol="0">
              <a:spAutoFit/>
            </a:bodyPr>
            <a:lstStyle/>
            <a:p>
              <a:pPr algn="ctr">
                <a:lnSpc>
                  <a:spcPct val="80000"/>
                </a:lnSpc>
              </a:pPr>
              <a:r>
                <a:rPr lang="en-US" sz="900" b="1" dirty="0">
                  <a:latin typeface="Calibri" charset="0"/>
                  <a:ea typeface="Calibri" charset="0"/>
                  <a:cs typeface="Calibri" charset="0"/>
                </a:rPr>
                <a:t>Members</a:t>
              </a:r>
            </a:p>
          </p:txBody>
        </p:sp>
        <p:pic>
          <p:nvPicPr>
            <p:cNvPr id="53" name="Imagen 52"/>
            <p:cNvPicPr>
              <a:picLocks noChangeAspect="1"/>
            </p:cNvPicPr>
            <p:nvPr/>
          </p:nvPicPr>
          <p:blipFill>
            <a:blip r:embed="rId5"/>
            <a:stretch>
              <a:fillRect/>
            </a:stretch>
          </p:blipFill>
          <p:spPr>
            <a:xfrm>
              <a:off x="2756721" y="3424670"/>
              <a:ext cx="97893" cy="231944"/>
            </a:xfrm>
            <a:prstGeom prst="rect">
              <a:avLst/>
            </a:prstGeom>
          </p:spPr>
        </p:pic>
        <p:pic>
          <p:nvPicPr>
            <p:cNvPr id="54" name="Imagen 53"/>
            <p:cNvPicPr>
              <a:picLocks noChangeAspect="1"/>
            </p:cNvPicPr>
            <p:nvPr/>
          </p:nvPicPr>
          <p:blipFill>
            <a:blip r:embed="rId5"/>
            <a:stretch>
              <a:fillRect/>
            </a:stretch>
          </p:blipFill>
          <p:spPr>
            <a:xfrm>
              <a:off x="2972791" y="3772635"/>
              <a:ext cx="97893" cy="231944"/>
            </a:xfrm>
            <a:prstGeom prst="rect">
              <a:avLst/>
            </a:prstGeom>
          </p:spPr>
        </p:pic>
        <p:pic>
          <p:nvPicPr>
            <p:cNvPr id="55" name="Imagen 54"/>
            <p:cNvPicPr>
              <a:picLocks noChangeAspect="1"/>
            </p:cNvPicPr>
            <p:nvPr/>
          </p:nvPicPr>
          <p:blipFill>
            <a:blip r:embed="rId5"/>
            <a:stretch>
              <a:fillRect/>
            </a:stretch>
          </p:blipFill>
          <p:spPr>
            <a:xfrm>
              <a:off x="2839441" y="3772635"/>
              <a:ext cx="97893" cy="231944"/>
            </a:xfrm>
            <a:prstGeom prst="rect">
              <a:avLst/>
            </a:prstGeom>
          </p:spPr>
        </p:pic>
        <p:pic>
          <p:nvPicPr>
            <p:cNvPr id="56" name="Imagen 55"/>
            <p:cNvPicPr>
              <a:picLocks noChangeAspect="1"/>
            </p:cNvPicPr>
            <p:nvPr/>
          </p:nvPicPr>
          <p:blipFill>
            <a:blip r:embed="rId5"/>
            <a:stretch>
              <a:fillRect/>
            </a:stretch>
          </p:blipFill>
          <p:spPr>
            <a:xfrm>
              <a:off x="2716047" y="3772635"/>
              <a:ext cx="97893" cy="231944"/>
            </a:xfrm>
            <a:prstGeom prst="rect">
              <a:avLst/>
            </a:prstGeom>
          </p:spPr>
        </p:pic>
        <p:sp>
          <p:nvSpPr>
            <p:cNvPr id="57" name="CuadroTexto 56"/>
            <p:cNvSpPr txBox="1"/>
            <p:nvPr/>
          </p:nvSpPr>
          <p:spPr>
            <a:xfrm>
              <a:off x="2426439" y="3685232"/>
              <a:ext cx="822324" cy="99913"/>
            </a:xfrm>
            <a:prstGeom prst="rect">
              <a:avLst/>
            </a:prstGeom>
            <a:noFill/>
          </p:spPr>
          <p:txBody>
            <a:bodyPr wrap="square" lIns="0" tIns="0" rIns="0" bIns="0" rtlCol="0">
              <a:spAutoFit/>
            </a:bodyPr>
            <a:lstStyle/>
            <a:p>
              <a:pPr algn="ctr">
                <a:lnSpc>
                  <a:spcPct val="80000"/>
                </a:lnSpc>
              </a:pPr>
              <a:r>
                <a:rPr lang="en-US" sz="900" b="1">
                  <a:latin typeface="Calibri" charset="0"/>
                  <a:ea typeface="Calibri" charset="0"/>
                  <a:cs typeface="Calibri" charset="0"/>
                </a:rPr>
                <a:t>Process Owner</a:t>
              </a:r>
              <a:endParaRPr lang="en-US" sz="900" b="1" dirty="0">
                <a:latin typeface="Calibri" charset="0"/>
                <a:ea typeface="Calibri" charset="0"/>
                <a:cs typeface="Calibri" charset="0"/>
              </a:endParaRPr>
            </a:p>
          </p:txBody>
        </p:sp>
        <p:sp>
          <p:nvSpPr>
            <p:cNvPr id="58" name="CuadroTexto 57"/>
            <p:cNvSpPr txBox="1"/>
            <p:nvPr/>
          </p:nvSpPr>
          <p:spPr>
            <a:xfrm>
              <a:off x="2678665" y="4013005"/>
              <a:ext cx="822324" cy="99913"/>
            </a:xfrm>
            <a:prstGeom prst="rect">
              <a:avLst/>
            </a:prstGeom>
            <a:noFill/>
          </p:spPr>
          <p:txBody>
            <a:bodyPr wrap="square" lIns="0" tIns="0" rIns="0" bIns="0" rtlCol="0">
              <a:spAutoFit/>
            </a:bodyPr>
            <a:lstStyle/>
            <a:p>
              <a:pPr algn="ctr">
                <a:lnSpc>
                  <a:spcPct val="80000"/>
                </a:lnSpc>
              </a:pPr>
              <a:r>
                <a:rPr lang="en-US" sz="900" b="1" dirty="0">
                  <a:latin typeface="Calibri" charset="0"/>
                  <a:ea typeface="Calibri" charset="0"/>
                  <a:cs typeface="Calibri" charset="0"/>
                </a:rPr>
                <a:t>Members</a:t>
              </a:r>
            </a:p>
          </p:txBody>
        </p:sp>
        <p:pic>
          <p:nvPicPr>
            <p:cNvPr id="59" name="Imagen 58"/>
            <p:cNvPicPr>
              <a:picLocks noChangeAspect="1"/>
            </p:cNvPicPr>
            <p:nvPr/>
          </p:nvPicPr>
          <p:blipFill>
            <a:blip r:embed="rId5"/>
            <a:stretch>
              <a:fillRect/>
            </a:stretch>
          </p:blipFill>
          <p:spPr>
            <a:xfrm>
              <a:off x="2402693" y="3914438"/>
              <a:ext cx="97893" cy="231944"/>
            </a:xfrm>
            <a:prstGeom prst="rect">
              <a:avLst/>
            </a:prstGeom>
          </p:spPr>
        </p:pic>
        <p:pic>
          <p:nvPicPr>
            <p:cNvPr id="60" name="Imagen 59"/>
            <p:cNvPicPr>
              <a:picLocks noChangeAspect="1"/>
            </p:cNvPicPr>
            <p:nvPr/>
          </p:nvPicPr>
          <p:blipFill>
            <a:blip r:embed="rId5"/>
            <a:stretch>
              <a:fillRect/>
            </a:stretch>
          </p:blipFill>
          <p:spPr>
            <a:xfrm>
              <a:off x="2533491" y="4262403"/>
              <a:ext cx="97893" cy="231944"/>
            </a:xfrm>
            <a:prstGeom prst="rect">
              <a:avLst/>
            </a:prstGeom>
          </p:spPr>
        </p:pic>
        <p:pic>
          <p:nvPicPr>
            <p:cNvPr id="61" name="Imagen 60"/>
            <p:cNvPicPr>
              <a:picLocks noChangeAspect="1"/>
            </p:cNvPicPr>
            <p:nvPr/>
          </p:nvPicPr>
          <p:blipFill>
            <a:blip r:embed="rId5"/>
            <a:stretch>
              <a:fillRect/>
            </a:stretch>
          </p:blipFill>
          <p:spPr>
            <a:xfrm>
              <a:off x="2400141" y="4262403"/>
              <a:ext cx="97893" cy="231944"/>
            </a:xfrm>
            <a:prstGeom prst="rect">
              <a:avLst/>
            </a:prstGeom>
          </p:spPr>
        </p:pic>
        <p:pic>
          <p:nvPicPr>
            <p:cNvPr id="62" name="Imagen 61"/>
            <p:cNvPicPr>
              <a:picLocks noChangeAspect="1"/>
            </p:cNvPicPr>
            <p:nvPr/>
          </p:nvPicPr>
          <p:blipFill>
            <a:blip r:embed="rId5"/>
            <a:stretch>
              <a:fillRect/>
            </a:stretch>
          </p:blipFill>
          <p:spPr>
            <a:xfrm>
              <a:off x="2276747" y="4262403"/>
              <a:ext cx="97893" cy="231944"/>
            </a:xfrm>
            <a:prstGeom prst="rect">
              <a:avLst/>
            </a:prstGeom>
          </p:spPr>
        </p:pic>
        <p:sp>
          <p:nvSpPr>
            <p:cNvPr id="63" name="CuadroTexto 62"/>
            <p:cNvSpPr txBox="1"/>
            <p:nvPr/>
          </p:nvSpPr>
          <p:spPr>
            <a:xfrm>
              <a:off x="2047464" y="4175000"/>
              <a:ext cx="822324" cy="99913"/>
            </a:xfrm>
            <a:prstGeom prst="rect">
              <a:avLst/>
            </a:prstGeom>
            <a:noFill/>
          </p:spPr>
          <p:txBody>
            <a:bodyPr wrap="square" lIns="0" tIns="0" rIns="0" bIns="0" rtlCol="0">
              <a:spAutoFit/>
            </a:bodyPr>
            <a:lstStyle/>
            <a:p>
              <a:pPr algn="ctr">
                <a:lnSpc>
                  <a:spcPct val="80000"/>
                </a:lnSpc>
              </a:pPr>
              <a:r>
                <a:rPr lang="en-US" sz="900" b="1">
                  <a:latin typeface="Calibri" charset="0"/>
                  <a:ea typeface="Calibri" charset="0"/>
                  <a:cs typeface="Calibri" charset="0"/>
                </a:rPr>
                <a:t>Process Owner</a:t>
              </a:r>
              <a:endParaRPr lang="en-US" sz="900" b="1" dirty="0">
                <a:latin typeface="Calibri" charset="0"/>
                <a:ea typeface="Calibri" charset="0"/>
                <a:cs typeface="Calibri" charset="0"/>
              </a:endParaRPr>
            </a:p>
          </p:txBody>
        </p:sp>
        <p:sp>
          <p:nvSpPr>
            <p:cNvPr id="64" name="CuadroTexto 63"/>
            <p:cNvSpPr txBox="1"/>
            <p:nvPr/>
          </p:nvSpPr>
          <p:spPr>
            <a:xfrm>
              <a:off x="1791244" y="4502773"/>
              <a:ext cx="1330770" cy="99913"/>
            </a:xfrm>
            <a:prstGeom prst="rect">
              <a:avLst/>
            </a:prstGeom>
            <a:noFill/>
          </p:spPr>
          <p:txBody>
            <a:bodyPr wrap="square" lIns="0" tIns="0" rIns="0" bIns="0" rtlCol="0">
              <a:spAutoFit/>
            </a:bodyPr>
            <a:lstStyle/>
            <a:p>
              <a:pPr algn="ctr">
                <a:lnSpc>
                  <a:spcPct val="80000"/>
                </a:lnSpc>
              </a:pPr>
              <a:r>
                <a:rPr lang="en-US" sz="900" b="1" dirty="0">
                  <a:latin typeface="Calibri" charset="0"/>
                  <a:ea typeface="Calibri" charset="0"/>
                  <a:cs typeface="Calibri" charset="0"/>
                </a:rPr>
                <a:t>Members</a:t>
              </a:r>
            </a:p>
          </p:txBody>
        </p:sp>
        <p:sp>
          <p:nvSpPr>
            <p:cNvPr id="65" name="CuadroTexto 64"/>
            <p:cNvSpPr txBox="1"/>
            <p:nvPr/>
          </p:nvSpPr>
          <p:spPr>
            <a:xfrm>
              <a:off x="5235659" y="4786243"/>
              <a:ext cx="1594924" cy="116555"/>
            </a:xfrm>
            <a:prstGeom prst="rect">
              <a:avLst/>
            </a:prstGeom>
            <a:noFill/>
          </p:spPr>
          <p:txBody>
            <a:bodyPr wrap="square" lIns="0" tIns="0" rIns="0" bIns="0" rtlCol="0">
              <a:spAutoFit/>
            </a:bodyPr>
            <a:lstStyle/>
            <a:p>
              <a:pPr algn="ctr">
                <a:lnSpc>
                  <a:spcPct val="80000"/>
                </a:lnSpc>
              </a:pPr>
              <a:r>
                <a:rPr lang="en-US" sz="1050" b="1" dirty="0">
                  <a:latin typeface="Calibri" charset="0"/>
                  <a:ea typeface="Calibri" charset="0"/>
                  <a:cs typeface="Calibri" charset="0"/>
                </a:rPr>
                <a:t>Improvement/Design Projects</a:t>
              </a:r>
            </a:p>
          </p:txBody>
        </p:sp>
        <p:sp>
          <p:nvSpPr>
            <p:cNvPr id="66" name="CuadroTexto 65"/>
            <p:cNvSpPr txBox="1"/>
            <p:nvPr/>
          </p:nvSpPr>
          <p:spPr>
            <a:xfrm>
              <a:off x="2136238" y="4786243"/>
              <a:ext cx="1594924" cy="116555"/>
            </a:xfrm>
            <a:prstGeom prst="rect">
              <a:avLst/>
            </a:prstGeom>
            <a:noFill/>
          </p:spPr>
          <p:txBody>
            <a:bodyPr wrap="square" lIns="0" tIns="0" rIns="0" bIns="0" rtlCol="0">
              <a:spAutoFit/>
            </a:bodyPr>
            <a:lstStyle/>
            <a:p>
              <a:pPr algn="ctr">
                <a:lnSpc>
                  <a:spcPct val="80000"/>
                </a:lnSpc>
              </a:pPr>
              <a:r>
                <a:rPr lang="en-US" sz="1050" b="1" dirty="0">
                  <a:latin typeface="Calibri" charset="0"/>
                  <a:ea typeface="Calibri" charset="0"/>
                  <a:cs typeface="Calibri" charset="0"/>
                </a:rPr>
                <a:t>Process Management Teams</a:t>
              </a:r>
            </a:p>
          </p:txBody>
        </p:sp>
        <p:cxnSp>
          <p:nvCxnSpPr>
            <p:cNvPr id="68" name="Conector recto de flecha 67"/>
            <p:cNvCxnSpPr>
              <a:stCxn id="17" idx="2"/>
              <a:endCxn id="11" idx="4"/>
            </p:cNvCxnSpPr>
            <p:nvPr/>
          </p:nvCxnSpPr>
          <p:spPr>
            <a:xfrm flipH="1">
              <a:off x="3136231" y="3497781"/>
              <a:ext cx="1152870" cy="1093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a:endCxn id="13" idx="4"/>
            </p:cNvCxnSpPr>
            <p:nvPr/>
          </p:nvCxnSpPr>
          <p:spPr>
            <a:xfrm flipH="1">
              <a:off x="3782182" y="3494607"/>
              <a:ext cx="314247" cy="225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3640134" y="3468247"/>
              <a:ext cx="202051" cy="111026"/>
            </a:xfrm>
            <a:prstGeom prst="rect">
              <a:avLst/>
            </a:prstGeom>
            <a:noFill/>
          </p:spPr>
          <p:txBody>
            <a:bodyPr wrap="square" lIns="0" tIns="0" rIns="0" bIns="0" rtlCol="0">
              <a:spAutoFit/>
            </a:bodyPr>
            <a:lstStyle/>
            <a:p>
              <a:pPr algn="ctr">
                <a:lnSpc>
                  <a:spcPct val="80000"/>
                </a:lnSpc>
              </a:pPr>
              <a:r>
                <a:rPr lang="en-US" sz="1000" b="1">
                  <a:latin typeface="Calibri" charset="0"/>
                  <a:ea typeface="Calibri" charset="0"/>
                  <a:cs typeface="Calibri" charset="0"/>
                </a:rPr>
                <a:t>L 3</a:t>
              </a:r>
              <a:endParaRPr lang="en-US" sz="1000" b="1" dirty="0">
                <a:latin typeface="Calibri" charset="0"/>
                <a:ea typeface="Calibri" charset="0"/>
                <a:cs typeface="Calibri" charset="0"/>
              </a:endParaRPr>
            </a:p>
          </p:txBody>
        </p:sp>
        <p:sp>
          <p:nvSpPr>
            <p:cNvPr id="74" name="CuadroTexto 73"/>
            <p:cNvSpPr txBox="1"/>
            <p:nvPr/>
          </p:nvSpPr>
          <p:spPr>
            <a:xfrm>
              <a:off x="3374327" y="3830198"/>
              <a:ext cx="202051" cy="111026"/>
            </a:xfrm>
            <a:prstGeom prst="rect">
              <a:avLst/>
            </a:prstGeom>
            <a:noFill/>
          </p:spPr>
          <p:txBody>
            <a:bodyPr wrap="square" lIns="0" tIns="0" rIns="0" bIns="0" rtlCol="0">
              <a:spAutoFit/>
            </a:bodyPr>
            <a:lstStyle/>
            <a:p>
              <a:pPr algn="ctr">
                <a:lnSpc>
                  <a:spcPct val="80000"/>
                </a:lnSpc>
              </a:pPr>
              <a:r>
                <a:rPr lang="en-US" sz="1000" b="1" dirty="0">
                  <a:latin typeface="Calibri" charset="0"/>
                  <a:ea typeface="Calibri" charset="0"/>
                  <a:cs typeface="Calibri" charset="0"/>
                </a:rPr>
                <a:t>L 4</a:t>
              </a:r>
            </a:p>
          </p:txBody>
        </p:sp>
        <p:sp>
          <p:nvSpPr>
            <p:cNvPr id="75" name="CuadroTexto 74"/>
            <p:cNvSpPr txBox="1"/>
            <p:nvPr/>
          </p:nvSpPr>
          <p:spPr>
            <a:xfrm>
              <a:off x="2919000" y="4247248"/>
              <a:ext cx="202051" cy="111026"/>
            </a:xfrm>
            <a:prstGeom prst="rect">
              <a:avLst/>
            </a:prstGeom>
            <a:noFill/>
          </p:spPr>
          <p:txBody>
            <a:bodyPr wrap="square" lIns="0" tIns="0" rIns="0" bIns="0" rtlCol="0">
              <a:spAutoFit/>
            </a:bodyPr>
            <a:lstStyle/>
            <a:p>
              <a:pPr algn="ctr">
                <a:lnSpc>
                  <a:spcPct val="80000"/>
                </a:lnSpc>
              </a:pPr>
              <a:r>
                <a:rPr lang="en-US" sz="1000" b="1" dirty="0">
                  <a:latin typeface="Calibri" charset="0"/>
                  <a:ea typeface="Calibri" charset="0"/>
                  <a:cs typeface="Calibri" charset="0"/>
                </a:rPr>
                <a:t>L 5</a:t>
              </a:r>
            </a:p>
          </p:txBody>
        </p:sp>
        <p:cxnSp>
          <p:nvCxnSpPr>
            <p:cNvPr id="76" name="Conector recto de flecha 75"/>
            <p:cNvCxnSpPr/>
            <p:nvPr/>
          </p:nvCxnSpPr>
          <p:spPr>
            <a:xfrm flipH="1">
              <a:off x="3308664" y="2756922"/>
              <a:ext cx="771451" cy="444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p:cNvCxnSpPr>
              <a:stCxn id="14" idx="3"/>
              <a:endCxn id="17" idx="0"/>
            </p:cNvCxnSpPr>
            <p:nvPr/>
          </p:nvCxnSpPr>
          <p:spPr>
            <a:xfrm>
              <a:off x="4284688" y="2757563"/>
              <a:ext cx="4413" cy="33202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p:cNvCxnSpPr/>
            <p:nvPr/>
          </p:nvCxnSpPr>
          <p:spPr>
            <a:xfrm>
              <a:off x="5304802" y="2757563"/>
              <a:ext cx="4413" cy="33202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flipH="1">
              <a:off x="4333872" y="2110222"/>
              <a:ext cx="218221" cy="220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p:nvPr/>
          </p:nvCxnSpPr>
          <p:spPr>
            <a:xfrm>
              <a:off x="5064957" y="2092852"/>
              <a:ext cx="191880" cy="210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p:cNvCxnSpPr/>
            <p:nvPr/>
          </p:nvCxnSpPr>
          <p:spPr>
            <a:xfrm flipH="1" flipV="1">
              <a:off x="4781099" y="2369780"/>
              <a:ext cx="7180" cy="775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p:cNvCxnSpPr>
              <a:endCxn id="17" idx="3"/>
            </p:cNvCxnSpPr>
            <p:nvPr/>
          </p:nvCxnSpPr>
          <p:spPr>
            <a:xfrm flipH="1">
              <a:off x="4534368" y="3144838"/>
              <a:ext cx="261651" cy="148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p:cNvCxnSpPr>
              <a:endCxn id="18" idx="1"/>
            </p:cNvCxnSpPr>
            <p:nvPr/>
          </p:nvCxnSpPr>
          <p:spPr>
            <a:xfrm>
              <a:off x="4786784" y="3144838"/>
              <a:ext cx="239581" cy="148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p:cNvCxnSpPr/>
            <p:nvPr/>
          </p:nvCxnSpPr>
          <p:spPr>
            <a:xfrm>
              <a:off x="5317249" y="3498894"/>
              <a:ext cx="775010" cy="8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p:cNvCxnSpPr>
              <a:stCxn id="18" idx="2"/>
            </p:cNvCxnSpPr>
            <p:nvPr/>
          </p:nvCxnSpPr>
          <p:spPr>
            <a:xfrm>
              <a:off x="5271633" y="3497781"/>
              <a:ext cx="680373" cy="2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a:stCxn id="18" idx="2"/>
            </p:cNvCxnSpPr>
            <p:nvPr/>
          </p:nvCxnSpPr>
          <p:spPr>
            <a:xfrm>
              <a:off x="5271633" y="3497781"/>
              <a:ext cx="594351" cy="310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p:cNvCxnSpPr>
              <a:stCxn id="18" idx="2"/>
            </p:cNvCxnSpPr>
            <p:nvPr/>
          </p:nvCxnSpPr>
          <p:spPr>
            <a:xfrm>
              <a:off x="5271633" y="3497781"/>
              <a:ext cx="474987" cy="361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a:stCxn id="18" idx="2"/>
            </p:cNvCxnSpPr>
            <p:nvPr/>
          </p:nvCxnSpPr>
          <p:spPr>
            <a:xfrm>
              <a:off x="5271633" y="3497781"/>
              <a:ext cx="349479" cy="419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p:cNvCxnSpPr>
              <a:endCxn id="6" idx="1"/>
            </p:cNvCxnSpPr>
            <p:nvPr/>
          </p:nvCxnSpPr>
          <p:spPr>
            <a:xfrm>
              <a:off x="5399460" y="2763835"/>
              <a:ext cx="751929" cy="620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Rectángulo 84">
            <a:extLst>
              <a:ext uri="{FF2B5EF4-FFF2-40B4-BE49-F238E27FC236}">
                <a16:creationId xmlns:a16="http://schemas.microsoft.com/office/drawing/2014/main" id="{C781DC07-18CF-DB46-9BBE-667A6082D81A}"/>
              </a:ext>
            </a:extLst>
          </p:cNvPr>
          <p:cNvSpPr/>
          <p:nvPr/>
        </p:nvSpPr>
        <p:spPr>
          <a:xfrm>
            <a:off x="785087" y="920364"/>
            <a:ext cx="3737572" cy="246221"/>
          </a:xfrm>
          <a:prstGeom prst="rect">
            <a:avLst/>
          </a:prstGeom>
        </p:spPr>
        <p:txBody>
          <a:bodyPr wrap="square" lIns="0" tIns="0" rIns="0" bIns="0">
            <a:spAutoFit/>
          </a:bodyPr>
          <a:lstStyle/>
          <a:p>
            <a:pPr>
              <a:defRPr/>
            </a:pPr>
            <a:r>
              <a:rPr lang="es-ES_tradnl" sz="1600" b="1" dirty="0">
                <a:solidFill>
                  <a:srgbClr val="EE4639"/>
                </a:solidFill>
                <a:latin typeface="Calibri" charset="0"/>
                <a:cs typeface="Calibri" charset="0"/>
              </a:rPr>
              <a:t>ORGANIZACIÓN PARA SEIS SIGMA</a:t>
            </a:r>
            <a:endParaRPr lang="es-PE" altLang="es-PE" sz="1600" b="1" dirty="0">
              <a:solidFill>
                <a:srgbClr val="EE4639"/>
              </a:solidFill>
              <a:latin typeface="Calibri" charset="0"/>
              <a:cs typeface="Calibri" charset="0"/>
            </a:endParaRPr>
          </a:p>
        </p:txBody>
      </p:sp>
      <p:grpSp>
        <p:nvGrpSpPr>
          <p:cNvPr id="86" name="Agrupar 70">
            <a:extLst>
              <a:ext uri="{FF2B5EF4-FFF2-40B4-BE49-F238E27FC236}">
                <a16:creationId xmlns:a16="http://schemas.microsoft.com/office/drawing/2014/main" id="{8A754ED3-265C-C844-B99B-700115A6AA47}"/>
              </a:ext>
            </a:extLst>
          </p:cNvPr>
          <p:cNvGrpSpPr/>
          <p:nvPr/>
        </p:nvGrpSpPr>
        <p:grpSpPr>
          <a:xfrm>
            <a:off x="511902" y="912279"/>
            <a:ext cx="210869" cy="211672"/>
            <a:chOff x="511902" y="912278"/>
            <a:chExt cx="281320" cy="282391"/>
          </a:xfrm>
        </p:grpSpPr>
        <p:sp>
          <p:nvSpPr>
            <p:cNvPr id="88" name="Elipse 87">
              <a:extLst>
                <a:ext uri="{FF2B5EF4-FFF2-40B4-BE49-F238E27FC236}">
                  <a16:creationId xmlns:a16="http://schemas.microsoft.com/office/drawing/2014/main" id="{146DE192-9D0B-CE4B-A7B8-94E0443A866E}"/>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9" name="Imagen 88">
              <a:extLst>
                <a:ext uri="{FF2B5EF4-FFF2-40B4-BE49-F238E27FC236}">
                  <a16:creationId xmlns:a16="http://schemas.microsoft.com/office/drawing/2014/main" id="{CD76871C-BC64-9B46-9888-C2721587F2B3}"/>
                </a:ext>
              </a:extLst>
            </p:cNvPr>
            <p:cNvPicPr>
              <a:picLocks noChangeAspect="1"/>
            </p:cNvPicPr>
            <p:nvPr/>
          </p:nvPicPr>
          <p:blipFill>
            <a:blip r:embed="rId6">
              <a:alphaModFix/>
              <a:lum bright="100000" contrast="100000"/>
            </a:blip>
            <a:stretch>
              <a:fillRect/>
            </a:stretch>
          </p:blipFill>
          <p:spPr>
            <a:xfrm rot="5400000">
              <a:off x="578093" y="979006"/>
              <a:ext cx="148937" cy="148937"/>
            </a:xfrm>
            <a:prstGeom prst="rect">
              <a:avLst/>
            </a:prstGeom>
          </p:spPr>
        </p:pic>
      </p:grpSp>
      <p:sp>
        <p:nvSpPr>
          <p:cNvPr id="91" name="Elipse 90">
            <a:extLst>
              <a:ext uri="{FF2B5EF4-FFF2-40B4-BE49-F238E27FC236}">
                <a16:creationId xmlns:a16="http://schemas.microsoft.com/office/drawing/2014/main" id="{BB288EDE-91BD-514C-AE79-4A0D6E3F3050}"/>
              </a:ext>
            </a:extLst>
          </p:cNvPr>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2" name="Imagen 91">
            <a:extLst>
              <a:ext uri="{FF2B5EF4-FFF2-40B4-BE49-F238E27FC236}">
                <a16:creationId xmlns:a16="http://schemas.microsoft.com/office/drawing/2014/main" id="{D9513132-4602-5743-8AD6-C519BE51E4D9}"/>
              </a:ext>
            </a:extLst>
          </p:cNvPr>
          <p:cNvPicPr>
            <a:picLocks noChangeAspect="1"/>
          </p:cNvPicPr>
          <p:nvPr/>
        </p:nvPicPr>
        <p:blipFill>
          <a:blip r:embed="rId7"/>
          <a:stretch>
            <a:fillRect/>
          </a:stretch>
        </p:blipFill>
        <p:spPr>
          <a:xfrm>
            <a:off x="566792" y="966062"/>
            <a:ext cx="101088" cy="104106"/>
          </a:xfrm>
          <a:prstGeom prst="rect">
            <a:avLst/>
          </a:prstGeom>
        </p:spPr>
      </p:pic>
    </p:spTree>
    <p:extLst>
      <p:ext uri="{BB962C8B-B14F-4D97-AF65-F5344CB8AC3E}">
        <p14:creationId xmlns:p14="http://schemas.microsoft.com/office/powerpoint/2010/main" val="652107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968" y="920363"/>
            <a:ext cx="7788696" cy="2416046"/>
          </a:xfrm>
          <a:prstGeom prst="rect">
            <a:avLst/>
          </a:prstGeom>
        </p:spPr>
        <p:txBody>
          <a:bodyPr vert="horz" wrap="square" lIns="0" tIns="0" rIns="0" bIns="0" rtlCol="0">
            <a:spAutoFit/>
          </a:bodyPr>
          <a:lstStyle/>
          <a:p>
            <a:pPr>
              <a:spcAft>
                <a:spcPts val="600"/>
              </a:spcAft>
              <a:defRPr/>
            </a:pPr>
            <a:r>
              <a:rPr lang="es-ES_tradnl" sz="1600" b="1" dirty="0">
                <a:latin typeface="Calibri" charset="0"/>
                <a:ea typeface="Calibri" charset="0"/>
                <a:cs typeface="Calibri" charset="0"/>
              </a:rPr>
              <a:t>ROLES EN SEIS SIGMA</a:t>
            </a:r>
          </a:p>
          <a:p>
            <a:pPr marL="180975" indent="-180975">
              <a:lnSpc>
                <a:spcPct val="110000"/>
              </a:lnSpc>
              <a:spcAft>
                <a:spcPts val="0"/>
              </a:spcAft>
              <a:buFont typeface="Arial" charset="0"/>
              <a:buChar char="•"/>
            </a:pPr>
            <a:r>
              <a:rPr lang="es-ES_tradnl" altLang="es-PE" sz="1600" b="1" dirty="0">
                <a:solidFill>
                  <a:srgbClr val="714FA0"/>
                </a:solidFill>
                <a:latin typeface="Calibri" charset="0"/>
                <a:ea typeface="Calibri" charset="0"/>
                <a:cs typeface="Calibri" charset="0"/>
              </a:rPr>
              <a:t>Champions</a:t>
            </a:r>
            <a:br>
              <a:rPr lang="es-ES_tradnl" altLang="es-PE" sz="1600" b="1" dirty="0">
                <a:latin typeface="Calibri" charset="0"/>
                <a:ea typeface="Calibri" charset="0"/>
                <a:cs typeface="Calibri" charset="0"/>
              </a:rPr>
            </a:br>
            <a:r>
              <a:rPr lang="es-ES_tradnl" altLang="es-PE" sz="1600" dirty="0">
                <a:latin typeface="Calibri" charset="0"/>
                <a:ea typeface="Calibri" charset="0"/>
                <a:cs typeface="Calibri" charset="0"/>
              </a:rPr>
              <a:t>Son representantes de la alta dirección que controlan y asignan recursos para promover mejoras, se involucran en todas las revisiones de proyectos en su área de influencia. Reciben entrenamiento general en 6 sigma</a:t>
            </a:r>
          </a:p>
          <a:p>
            <a:pPr marL="180975" indent="-180975">
              <a:lnSpc>
                <a:spcPct val="110000"/>
              </a:lnSpc>
              <a:spcAft>
                <a:spcPts val="0"/>
              </a:spcAft>
              <a:buFont typeface="Arial" charset="0"/>
              <a:buChar char="•"/>
            </a:pPr>
            <a:endParaRPr lang="es-ES_tradnl" altLang="es-PE" sz="1600" dirty="0">
              <a:latin typeface="Calibri" charset="0"/>
              <a:ea typeface="Calibri" charset="0"/>
              <a:cs typeface="Calibri" charset="0"/>
            </a:endParaRPr>
          </a:p>
          <a:p>
            <a:pPr marL="180975" indent="-180975">
              <a:spcAft>
                <a:spcPts val="0"/>
              </a:spcAft>
              <a:buFont typeface="Arial" charset="0"/>
              <a:buChar char="•"/>
            </a:pPr>
            <a:r>
              <a:rPr lang="es-ES_tradnl" altLang="es-PE" sz="1600" b="1" dirty="0">
                <a:solidFill>
                  <a:srgbClr val="714FA0"/>
                </a:solidFill>
                <a:latin typeface="Calibri" charset="0"/>
                <a:ea typeface="Calibri" charset="0"/>
                <a:cs typeface="Calibri" charset="0"/>
              </a:rPr>
              <a:t>Propietarios de procesos:</a:t>
            </a:r>
            <a:br>
              <a:rPr lang="es-ES_tradnl" altLang="es-PE" sz="1600" b="1" dirty="0">
                <a:latin typeface="Calibri" charset="0"/>
                <a:ea typeface="Calibri" charset="0"/>
                <a:cs typeface="Calibri" charset="0"/>
              </a:rPr>
            </a:br>
            <a:r>
              <a:rPr lang="es-ES_tradnl" altLang="es-PE" sz="1600" dirty="0">
                <a:latin typeface="Calibri" charset="0"/>
                <a:ea typeface="Calibri" charset="0"/>
                <a:cs typeface="Calibri" charset="0"/>
              </a:rPr>
              <a:t>Coordinan actividades de mejora de procesos y monitorea los avances, trabaja con Black Belts para mejorar los procesos bajo su responsabilidad, a veces actúan como Champions</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SEIS SIGMA</a:t>
            </a:r>
          </a:p>
        </p:txBody>
      </p:sp>
    </p:spTree>
    <p:extLst>
      <p:ext uri="{BB962C8B-B14F-4D97-AF65-F5344CB8AC3E}">
        <p14:creationId xmlns:p14="http://schemas.microsoft.com/office/powerpoint/2010/main" val="1356659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968" y="920363"/>
            <a:ext cx="7788696" cy="2539157"/>
          </a:xfrm>
          <a:prstGeom prst="rect">
            <a:avLst/>
          </a:prstGeom>
        </p:spPr>
        <p:txBody>
          <a:bodyPr vert="horz" wrap="square" lIns="0" tIns="0" rIns="0" bIns="0" rtlCol="0">
            <a:spAutoFit/>
          </a:bodyPr>
          <a:lstStyle/>
          <a:p>
            <a:pPr>
              <a:spcAft>
                <a:spcPts val="600"/>
              </a:spcAft>
              <a:buClr>
                <a:srgbClr val="714FA0"/>
              </a:buClr>
              <a:defRPr/>
            </a:pPr>
            <a:r>
              <a:rPr lang="es-ES_tradnl" sz="1600" b="1" dirty="0">
                <a:latin typeface="Calibri" charset="0"/>
                <a:ea typeface="Calibri" charset="0"/>
                <a:cs typeface="Calibri" charset="0"/>
              </a:rPr>
              <a:t>ROLES EN SEIS SIGMA</a:t>
            </a:r>
          </a:p>
          <a:p>
            <a:pPr marL="180975" indent="-171450">
              <a:lnSpc>
                <a:spcPct val="90000"/>
              </a:lnSpc>
              <a:buClr>
                <a:srgbClr val="714FA0"/>
              </a:buClr>
              <a:buFont typeface="Arial" charset="0"/>
              <a:buChar char="•"/>
            </a:pPr>
            <a:r>
              <a:rPr lang="es-ES_tradnl" altLang="es-PE" sz="1600" b="1" dirty="0">
                <a:solidFill>
                  <a:srgbClr val="714FA0"/>
                </a:solidFill>
                <a:latin typeface="Calibri" charset="0"/>
                <a:ea typeface="Calibri" charset="0"/>
                <a:cs typeface="Calibri" charset="0"/>
              </a:rPr>
              <a:t>Patrocinadores ejecutivos (Sponsors)</a:t>
            </a:r>
          </a:p>
          <a:p>
            <a:pPr marL="355600" lvl="1" indent="-174625">
              <a:lnSpc>
                <a:spcPct val="90000"/>
              </a:lnSpc>
              <a:buClr>
                <a:srgbClr val="714FA0"/>
              </a:buClr>
              <a:buFont typeface="Arial" charset="0"/>
              <a:buChar char="•"/>
            </a:pPr>
            <a:r>
              <a:rPr lang="es-ES_tradnl" altLang="es-PE" sz="1600" dirty="0">
                <a:latin typeface="Calibri" charset="0"/>
                <a:ea typeface="Calibri" charset="0"/>
                <a:cs typeface="Calibri" charset="0"/>
              </a:rPr>
              <a:t>Son líderes que comunican, guían y dirigen el despliegue exitoso de Seis Sigma</a:t>
            </a:r>
          </a:p>
          <a:p>
            <a:pPr marL="355600" lvl="1" indent="-174625">
              <a:lnSpc>
                <a:spcPct val="90000"/>
              </a:lnSpc>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lnSpc>
                <a:spcPct val="90000"/>
              </a:lnSpc>
              <a:buClr>
                <a:srgbClr val="714FA0"/>
              </a:buClr>
              <a:buFont typeface="Arial" charset="0"/>
              <a:buChar char="•"/>
            </a:pPr>
            <a:r>
              <a:rPr lang="es-ES_tradnl" altLang="es-PE" sz="1600" dirty="0">
                <a:latin typeface="Calibri" charset="0"/>
                <a:ea typeface="Calibri" charset="0"/>
                <a:cs typeface="Calibri" charset="0"/>
              </a:rPr>
              <a:t>Reciben entrenamiento general en Seis Sigma, sus herramientas y métodos</a:t>
            </a:r>
          </a:p>
          <a:p>
            <a:pPr marL="231775" lvl="1" indent="-222250">
              <a:lnSpc>
                <a:spcPct val="90000"/>
              </a:lnSpc>
              <a:buClr>
                <a:srgbClr val="714FA0"/>
              </a:buClr>
              <a:buFont typeface="Arial" charset="0"/>
              <a:buChar char="•"/>
            </a:pPr>
            <a:endParaRPr lang="es-ES_tradnl" altLang="es-PE" sz="1600" dirty="0">
              <a:latin typeface="Calibri" charset="0"/>
              <a:ea typeface="Calibri" charset="0"/>
              <a:cs typeface="Calibri" charset="0"/>
            </a:endParaRPr>
          </a:p>
          <a:p>
            <a:pPr marL="180975" indent="-171450">
              <a:lnSpc>
                <a:spcPct val="90000"/>
              </a:lnSpc>
              <a:buClr>
                <a:srgbClr val="714FA0"/>
              </a:buClr>
              <a:buFont typeface="Arial" charset="0"/>
              <a:buChar char="•"/>
            </a:pPr>
            <a:r>
              <a:rPr lang="es-ES_tradnl" altLang="es-PE" sz="1600" b="1" dirty="0">
                <a:solidFill>
                  <a:srgbClr val="714FA0"/>
                </a:solidFill>
                <a:latin typeface="Calibri" charset="0"/>
                <a:ea typeface="Calibri" charset="0"/>
                <a:cs typeface="Calibri" charset="0"/>
              </a:rPr>
              <a:t>Master Black Belts</a:t>
            </a:r>
          </a:p>
          <a:p>
            <a:pPr marL="355600" lvl="1" indent="-174625">
              <a:lnSpc>
                <a:spcPct val="90000"/>
              </a:lnSpc>
              <a:buClr>
                <a:srgbClr val="714FA0"/>
              </a:buClr>
              <a:buFont typeface="Arial" charset="0"/>
              <a:buChar char="•"/>
            </a:pPr>
            <a:r>
              <a:rPr lang="es-ES_tradnl" altLang="es-PE" sz="1600" dirty="0">
                <a:latin typeface="Calibri" charset="0"/>
                <a:ea typeface="Calibri" charset="0"/>
                <a:cs typeface="Calibri" charset="0"/>
              </a:rPr>
              <a:t>Tienen puestos enfocados a la mejora, con habilidades demostradas como Black Belt y habilidades de asesoría, instrucción, educación y promoción</a:t>
            </a:r>
          </a:p>
          <a:p>
            <a:pPr marL="355600" lvl="1" indent="-174625">
              <a:lnSpc>
                <a:spcPct val="90000"/>
              </a:lnSpc>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lnSpc>
                <a:spcPct val="90000"/>
              </a:lnSpc>
              <a:buClr>
                <a:srgbClr val="714FA0"/>
              </a:buClr>
              <a:buFont typeface="Arial" charset="0"/>
              <a:buChar char="•"/>
            </a:pPr>
            <a:r>
              <a:rPr lang="es-ES_tradnl" altLang="es-PE" sz="1600" dirty="0">
                <a:latin typeface="Calibri" charset="0"/>
                <a:ea typeface="Calibri" charset="0"/>
                <a:cs typeface="Calibri" charset="0"/>
              </a:rPr>
              <a:t>Son responsables de apoyar a los Black Belts</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SEIS SIGMA</a:t>
            </a:r>
          </a:p>
        </p:txBody>
      </p:sp>
    </p:spTree>
    <p:extLst>
      <p:ext uri="{BB962C8B-B14F-4D97-AF65-F5344CB8AC3E}">
        <p14:creationId xmlns:p14="http://schemas.microsoft.com/office/powerpoint/2010/main" val="1546689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968" y="920363"/>
            <a:ext cx="7788696" cy="2539157"/>
          </a:xfrm>
          <a:prstGeom prst="rect">
            <a:avLst/>
          </a:prstGeom>
        </p:spPr>
        <p:txBody>
          <a:bodyPr vert="horz" wrap="square" lIns="0" tIns="0" rIns="0" bIns="0" rtlCol="0">
            <a:spAutoFit/>
          </a:bodyPr>
          <a:lstStyle/>
          <a:p>
            <a:pPr>
              <a:spcAft>
                <a:spcPts val="600"/>
              </a:spcAft>
              <a:buClr>
                <a:srgbClr val="67529F"/>
              </a:buClr>
              <a:defRPr/>
            </a:pPr>
            <a:r>
              <a:rPr lang="es-ES_tradnl" sz="1600" b="1" dirty="0">
                <a:latin typeface="Calibri" charset="0"/>
                <a:ea typeface="Calibri" charset="0"/>
                <a:cs typeface="Calibri" charset="0"/>
              </a:rPr>
              <a:t>ROLES EN SEIS SIGMA</a:t>
            </a:r>
          </a:p>
          <a:p>
            <a:pPr marL="180975" indent="-180975">
              <a:buClr>
                <a:srgbClr val="714FA0"/>
              </a:buClr>
              <a:buFont typeface="Arial" charset="0"/>
              <a:buChar char="•"/>
            </a:pPr>
            <a:r>
              <a:rPr lang="es-ES_tradnl" altLang="es-PE" sz="1600" b="1" dirty="0">
                <a:solidFill>
                  <a:srgbClr val="714FA0"/>
                </a:solidFill>
                <a:latin typeface="Calibri" charset="0"/>
                <a:ea typeface="Calibri" charset="0"/>
                <a:cs typeface="Calibri" charset="0"/>
              </a:rPr>
              <a:t>Black belts:</a:t>
            </a:r>
          </a:p>
          <a:p>
            <a:pPr marL="355600" lvl="1" indent="-174625">
              <a:buClr>
                <a:srgbClr val="714FA0"/>
              </a:buClr>
              <a:buFont typeface="Arial" charset="0"/>
              <a:buChar char="•"/>
            </a:pPr>
            <a:r>
              <a:rPr lang="es-ES_tradnl" altLang="es-PE" sz="1600" dirty="0">
                <a:latin typeface="Calibri" charset="0"/>
                <a:ea typeface="Calibri" charset="0"/>
                <a:cs typeface="Calibri" charset="0"/>
              </a:rPr>
              <a:t>Promotores de proyectos de mejora Seis Sigma</a:t>
            </a:r>
          </a:p>
          <a:p>
            <a:pPr marL="355600" lvl="1" indent="-174625">
              <a:buClr>
                <a:srgbClr val="714FA0"/>
              </a:buClr>
              <a:buFont typeface="Arial" charset="0"/>
              <a:buChar char="•"/>
            </a:pPr>
            <a:r>
              <a:rPr lang="es-ES_tradnl" altLang="es-PE" sz="1600" dirty="0">
                <a:latin typeface="Calibri" charset="0"/>
                <a:ea typeface="Calibri" charset="0"/>
                <a:cs typeface="Calibri" charset="0"/>
              </a:rPr>
              <a:t>Instructores del personal en la empresa</a:t>
            </a:r>
          </a:p>
          <a:p>
            <a:pPr marL="355600" lvl="1" indent="-174625">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Apoyo al personal en proyectos locales Seis Sigma</a:t>
            </a:r>
          </a:p>
          <a:p>
            <a:pPr marL="355600" lvl="1" indent="-174625">
              <a:buClr>
                <a:srgbClr val="714FA0"/>
              </a:buClr>
              <a:buFont typeface="Arial" charset="0"/>
              <a:buChar char="•"/>
            </a:pPr>
            <a:r>
              <a:rPr lang="es-ES_tradnl" altLang="es-PE" sz="1600" dirty="0">
                <a:latin typeface="Calibri" charset="0"/>
                <a:ea typeface="Calibri" charset="0"/>
                <a:cs typeface="Calibri" charset="0"/>
              </a:rPr>
              <a:t>Identifica oportunidades de mejora</a:t>
            </a:r>
          </a:p>
          <a:p>
            <a:pPr marL="355600" lvl="1" indent="-174625">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Influye y promueve el uso de herramientas y estrategias Seis Sigma</a:t>
            </a:r>
          </a:p>
          <a:p>
            <a:pPr marL="355600" lvl="1" indent="-174625">
              <a:buClr>
                <a:srgbClr val="714FA0"/>
              </a:buClr>
              <a:buFont typeface="Arial" charset="0"/>
              <a:buChar char="•"/>
            </a:pPr>
            <a:r>
              <a:rPr lang="es-ES_tradnl" altLang="es-PE" sz="1600" dirty="0">
                <a:latin typeface="Calibri" charset="0"/>
                <a:ea typeface="Calibri" charset="0"/>
                <a:cs typeface="Calibri" charset="0"/>
              </a:rPr>
              <a:t>Actúan como asesores y consultores </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SEIS SIGMA</a:t>
            </a:r>
          </a:p>
        </p:txBody>
      </p:sp>
    </p:spTree>
    <p:extLst>
      <p:ext uri="{BB962C8B-B14F-4D97-AF65-F5344CB8AC3E}">
        <p14:creationId xmlns:p14="http://schemas.microsoft.com/office/powerpoint/2010/main" val="2065237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968" y="920363"/>
            <a:ext cx="7788696" cy="2539157"/>
          </a:xfrm>
          <a:prstGeom prst="rect">
            <a:avLst/>
          </a:prstGeom>
        </p:spPr>
        <p:txBody>
          <a:bodyPr vert="horz" wrap="square" lIns="0" tIns="0" rIns="0" bIns="0" rtlCol="0">
            <a:spAutoFit/>
          </a:bodyPr>
          <a:lstStyle/>
          <a:p>
            <a:pPr>
              <a:spcAft>
                <a:spcPts val="600"/>
              </a:spcAft>
              <a:buClr>
                <a:srgbClr val="714FA0"/>
              </a:buClr>
              <a:defRPr/>
            </a:pPr>
            <a:r>
              <a:rPr lang="es-ES_tradnl" sz="1600" b="1" dirty="0">
                <a:latin typeface="Calibri" charset="0"/>
                <a:ea typeface="Calibri" charset="0"/>
                <a:cs typeface="Calibri" charset="0"/>
              </a:rPr>
              <a:t>ROLES EN SEIS SIGMA</a:t>
            </a:r>
          </a:p>
          <a:p>
            <a:pPr marL="180975" indent="-180975">
              <a:buClr>
                <a:srgbClr val="714FA0"/>
              </a:buClr>
              <a:buFont typeface="Arial" charset="0"/>
              <a:buChar char="•"/>
            </a:pPr>
            <a:r>
              <a:rPr lang="es-ES_tradnl" altLang="es-PE" sz="1600" b="1" dirty="0">
                <a:solidFill>
                  <a:srgbClr val="714FA0"/>
                </a:solidFill>
                <a:latin typeface="Calibri" charset="0"/>
                <a:ea typeface="Calibri" charset="0"/>
                <a:cs typeface="Calibri" charset="0"/>
              </a:rPr>
              <a:t>Green Belts:</a:t>
            </a:r>
            <a:endParaRPr lang="es-ES_tradnl" altLang="es-PE" sz="1600" dirty="0">
              <a:solidFill>
                <a:srgbClr val="714FA0"/>
              </a:solidFill>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Manejan las herramientas estadísticas y de solución de problemas para los proyectos con impacto financiero y a clientes</a:t>
            </a:r>
          </a:p>
          <a:p>
            <a:pPr marL="355600" lvl="1" indent="-174625">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Están bajo la tutela de los Black Belts</a:t>
            </a:r>
          </a:p>
          <a:p>
            <a:pPr marL="355600" lvl="1" indent="-174625">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Líderes de proyecto en su área </a:t>
            </a:r>
          </a:p>
          <a:p>
            <a:pPr marL="355600" lvl="1" indent="-174625">
              <a:buClr>
                <a:srgbClr val="714FA0"/>
              </a:buClr>
              <a:buFont typeface="Arial" charset="0"/>
              <a:buChar char="•"/>
            </a:pPr>
            <a:endParaRPr lang="es-ES_tradnl" altLang="es-PE" sz="1600" dirty="0">
              <a:latin typeface="Calibri" charset="0"/>
              <a:ea typeface="Calibri" charset="0"/>
              <a:cs typeface="Calibri" charset="0"/>
            </a:endParaRPr>
          </a:p>
          <a:p>
            <a:pPr marL="355600" lvl="1" indent="-174625">
              <a:buClr>
                <a:srgbClr val="714FA0"/>
              </a:buClr>
              <a:buFont typeface="Arial" charset="0"/>
              <a:buChar char="•"/>
            </a:pPr>
            <a:r>
              <a:rPr lang="es-ES_tradnl" altLang="es-PE" sz="1600" dirty="0">
                <a:latin typeface="Calibri" charset="0"/>
                <a:ea typeface="Calibri" charset="0"/>
                <a:cs typeface="Calibri" charset="0"/>
              </a:rPr>
              <a:t>Miembros de equipos multidisciplinarios Seis Sigma</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SEIS SIGMA</a:t>
            </a:r>
          </a:p>
        </p:txBody>
      </p:sp>
    </p:spTree>
    <p:extLst>
      <p:ext uri="{BB962C8B-B14F-4D97-AF65-F5344CB8AC3E}">
        <p14:creationId xmlns:p14="http://schemas.microsoft.com/office/powerpoint/2010/main" val="661921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1077218"/>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Seleccionar una empresa e identificar un Problema por resolver.</a:t>
            </a:r>
          </a:p>
          <a:p>
            <a:pPr marL="227013" indent="-227013" algn="just" defTabSz="731342">
              <a:buFont typeface="+mj-lt"/>
              <a:buAutoNum type="arabicPeriod"/>
            </a:pPr>
            <a:endParaRPr lang="es-PE" sz="1400" b="1" dirty="0">
              <a:latin typeface="Calibri" charset="0"/>
              <a:cs typeface="Calibri" charset="0"/>
            </a:endParaRPr>
          </a:p>
          <a:p>
            <a:pPr marL="227013" indent="-227013" algn="just" defTabSz="731342">
              <a:buFont typeface="+mj-lt"/>
              <a:buAutoNum type="arabicPeriod"/>
            </a:pPr>
            <a:r>
              <a:rPr lang="es-PE" sz="1400" b="1" dirty="0">
                <a:latin typeface="Calibri" charset="0"/>
                <a:cs typeface="Calibri" charset="0"/>
              </a:rPr>
              <a:t>Aplica los 5 pasos de la metodología </a:t>
            </a:r>
            <a:r>
              <a:rPr lang="es-PE" sz="1400" b="1" dirty="0" err="1">
                <a:latin typeface="Calibri" charset="0"/>
                <a:cs typeface="Calibri" charset="0"/>
              </a:rPr>
              <a:t>Six</a:t>
            </a:r>
            <a:r>
              <a:rPr lang="es-PE" sz="1400" b="1" dirty="0">
                <a:latin typeface="Calibri" charset="0"/>
                <a:cs typeface="Calibri" charset="0"/>
              </a:rPr>
              <a:t> Sigma.</a:t>
            </a:r>
            <a:endParaRPr lang="es-PE" sz="1400" dirty="0">
              <a:latin typeface="Calibri" charset="0"/>
              <a:cs typeface="Calibri" charset="0"/>
            </a:endParaRP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2972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708313"/>
            <a:ext cx="7719531" cy="2046714"/>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SEIS SIGMA</a:t>
            </a:r>
          </a:p>
          <a:p>
            <a:pPr algn="just"/>
            <a:r>
              <a:rPr lang="es-ES" sz="1600" b="1" dirty="0">
                <a:solidFill>
                  <a:srgbClr val="714FA0"/>
                </a:solidFill>
                <a:latin typeface="Calibri" panose="020F0502020204030204" pitchFamily="34" charset="0"/>
                <a:cs typeface="Calibri" panose="020F0502020204030204" pitchFamily="34" charset="0"/>
              </a:rPr>
              <a:t>Al reducir la variabilidad</a:t>
            </a:r>
            <a:r>
              <a:rPr lang="es-ES" sz="1600" dirty="0">
                <a:latin typeface="Calibri" panose="020F0502020204030204" pitchFamily="34" charset="0"/>
                <a:cs typeface="Calibri" panose="020F0502020204030204" pitchFamily="34" charset="0"/>
              </a:rPr>
              <a:t>, se asegura que los productos o servicios sean consistentes, lo que a su vez mejora la calidad. Esto se logra a través de la recopilación y análisis de datos, la identificación de las causas de la variabilidad y la implementación de soluciones para reducir o eliminar estas causas. </a:t>
            </a:r>
          </a:p>
          <a:p>
            <a:pPr algn="just"/>
            <a:endParaRPr lang="es-ES" sz="1600" dirty="0">
              <a:latin typeface="Calibri" panose="020F0502020204030204" pitchFamily="34" charset="0"/>
              <a:cs typeface="Calibri" panose="020F0502020204030204" pitchFamily="34" charset="0"/>
            </a:endParaRPr>
          </a:p>
          <a:p>
            <a:pPr algn="ctr"/>
            <a:r>
              <a:rPr lang="es-PE" sz="1600" b="1" dirty="0">
                <a:latin typeface="Calibri" charset="0"/>
                <a:ea typeface="Calibri" charset="0"/>
                <a:cs typeface="Calibri" charset="0"/>
              </a:rPr>
              <a:t>“Cuando la variación disminuye, la calidad mejora”</a:t>
            </a:r>
          </a:p>
          <a:p>
            <a:pPr algn="ctr"/>
            <a:r>
              <a:rPr lang="es-PE" sz="1600" b="1" dirty="0">
                <a:latin typeface="Calibri" charset="0"/>
                <a:ea typeface="Calibri" charset="0"/>
                <a:cs typeface="Calibri" charset="0"/>
              </a:rPr>
              <a:t>W. Deming</a:t>
            </a:r>
            <a:endParaRPr lang="es-PE" sz="1600" b="1" dirty="0">
              <a:solidFill>
                <a:srgbClr val="67529F"/>
              </a:solidFill>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SEIS SIGMA?</a:t>
            </a:r>
          </a:p>
        </p:txBody>
      </p:sp>
      <p:sp>
        <p:nvSpPr>
          <p:cNvPr id="10" name="CuadroTexto 9"/>
          <p:cNvSpPr txBox="1"/>
          <p:nvPr/>
        </p:nvSpPr>
        <p:spPr>
          <a:xfrm>
            <a:off x="1725769" y="3018809"/>
            <a:ext cx="2298879" cy="895083"/>
          </a:xfrm>
          <a:prstGeom prst="rect">
            <a:avLst/>
          </a:prstGeom>
          <a:solidFill>
            <a:schemeClr val="bg1"/>
          </a:solidFill>
        </p:spPr>
        <p:txBody>
          <a:bodyPr wrap="square" lIns="91425" tIns="91425" rIns="91425" bIns="91425" rtlCol="0" anchor="t" anchorCtr="0">
            <a:noAutofit/>
          </a:bodyPr>
          <a:lstStyle/>
          <a:p>
            <a:pPr marL="6350" indent="-6350">
              <a:spcBef>
                <a:spcPts val="0"/>
              </a:spcBef>
              <a:buSzPct val="100000"/>
            </a:pPr>
            <a:r>
              <a:rPr lang="es-ES_tradnl" sz="1200" dirty="0">
                <a:latin typeface="Calibri"/>
                <a:cs typeface="Calibri"/>
              </a:rPr>
              <a:t>EL piloto A aterriza diez veces consecutivas dentro de los límites de la pista de aterrizaje (cumple con la especificación</a:t>
            </a:r>
          </a:p>
        </p:txBody>
      </p:sp>
      <p:sp>
        <p:nvSpPr>
          <p:cNvPr id="11" name="CuadroTexto 10"/>
          <p:cNvSpPr txBox="1"/>
          <p:nvPr/>
        </p:nvSpPr>
        <p:spPr>
          <a:xfrm>
            <a:off x="1725769" y="4262782"/>
            <a:ext cx="2298879" cy="666962"/>
          </a:xfrm>
          <a:prstGeom prst="rect">
            <a:avLst/>
          </a:prstGeom>
          <a:solidFill>
            <a:schemeClr val="bg1"/>
          </a:solidFill>
        </p:spPr>
        <p:txBody>
          <a:bodyPr wrap="square" lIns="91425" tIns="91425" rIns="91425" bIns="91425" rtlCol="0" anchor="t" anchorCtr="0">
            <a:noAutofit/>
          </a:bodyPr>
          <a:lstStyle/>
          <a:p>
            <a:pPr marL="6350" indent="-6350">
              <a:spcBef>
                <a:spcPts val="0"/>
              </a:spcBef>
              <a:buSzPct val="100000"/>
            </a:pPr>
            <a:r>
              <a:rPr lang="es-ES_tradnl" sz="1200" dirty="0">
                <a:latin typeface="Calibri"/>
                <a:cs typeface="Calibri"/>
              </a:rPr>
              <a:t>EL piloto B aterriza también diez veces consecutivas dentro de los límites de la pista de aterrizaje</a:t>
            </a:r>
          </a:p>
        </p:txBody>
      </p:sp>
      <p:grpSp>
        <p:nvGrpSpPr>
          <p:cNvPr id="12" name="Agrupar 11"/>
          <p:cNvGrpSpPr/>
          <p:nvPr/>
        </p:nvGrpSpPr>
        <p:grpSpPr>
          <a:xfrm>
            <a:off x="4677685" y="3175303"/>
            <a:ext cx="2504261" cy="854665"/>
            <a:chOff x="4686875" y="2804945"/>
            <a:chExt cx="2504261" cy="854665"/>
          </a:xfrm>
        </p:grpSpPr>
        <p:cxnSp>
          <p:nvCxnSpPr>
            <p:cNvPr id="13" name="Conector recto 12"/>
            <p:cNvCxnSpPr/>
            <p:nvPr/>
          </p:nvCxnSpPr>
          <p:spPr>
            <a:xfrm>
              <a:off x="4686875" y="2804945"/>
              <a:ext cx="2504261" cy="0"/>
            </a:xfrm>
            <a:prstGeom prst="line">
              <a:avLst/>
            </a:prstGeom>
            <a:ln w="38100">
              <a:solidFill>
                <a:srgbClr val="67529F"/>
              </a:solidFill>
            </a:ln>
          </p:spPr>
          <p:style>
            <a:lnRef idx="1">
              <a:schemeClr val="dk1"/>
            </a:lnRef>
            <a:fillRef idx="0">
              <a:schemeClr val="dk1"/>
            </a:fillRef>
            <a:effectRef idx="0">
              <a:schemeClr val="dk1"/>
            </a:effectRef>
            <a:fontRef idx="minor">
              <a:schemeClr val="tx1"/>
            </a:fontRef>
          </p:style>
        </p:cxnSp>
        <p:cxnSp>
          <p:nvCxnSpPr>
            <p:cNvPr id="14" name="Conector recto 13"/>
            <p:cNvCxnSpPr/>
            <p:nvPr/>
          </p:nvCxnSpPr>
          <p:spPr>
            <a:xfrm>
              <a:off x="4686875" y="3659610"/>
              <a:ext cx="2504261" cy="0"/>
            </a:xfrm>
            <a:prstGeom prst="line">
              <a:avLst/>
            </a:prstGeom>
            <a:ln w="38100">
              <a:solidFill>
                <a:srgbClr val="67529F"/>
              </a:solidFill>
            </a:ln>
          </p:spPr>
          <p:style>
            <a:lnRef idx="1">
              <a:schemeClr val="dk1"/>
            </a:lnRef>
            <a:fillRef idx="0">
              <a:schemeClr val="dk1"/>
            </a:fillRef>
            <a:effectRef idx="0">
              <a:schemeClr val="dk1"/>
            </a:effectRef>
            <a:fontRef idx="minor">
              <a:schemeClr val="tx1"/>
            </a:fontRef>
          </p:style>
        </p:cxnSp>
        <p:cxnSp>
          <p:nvCxnSpPr>
            <p:cNvPr id="15" name="Conector recto 14"/>
            <p:cNvCxnSpPr/>
            <p:nvPr/>
          </p:nvCxnSpPr>
          <p:spPr>
            <a:xfrm>
              <a:off x="4686875" y="3236872"/>
              <a:ext cx="2504261" cy="0"/>
            </a:xfrm>
            <a:prstGeom prst="line">
              <a:avLst/>
            </a:prstGeom>
            <a:ln w="19050">
              <a:solidFill>
                <a:srgbClr val="67529F"/>
              </a:solidFill>
              <a:prstDash val="sysDash"/>
            </a:ln>
          </p:spPr>
          <p:style>
            <a:lnRef idx="1">
              <a:schemeClr val="dk1"/>
            </a:lnRef>
            <a:fillRef idx="0">
              <a:schemeClr val="dk1"/>
            </a:fillRef>
            <a:effectRef idx="0">
              <a:schemeClr val="dk1"/>
            </a:effectRef>
            <a:fontRef idx="minor">
              <a:schemeClr val="tx1"/>
            </a:fontRef>
          </p:style>
        </p:cxnSp>
      </p:grpSp>
      <p:grpSp>
        <p:nvGrpSpPr>
          <p:cNvPr id="16" name="Agrupar 15"/>
          <p:cNvGrpSpPr/>
          <p:nvPr/>
        </p:nvGrpSpPr>
        <p:grpSpPr>
          <a:xfrm>
            <a:off x="4677685" y="4278097"/>
            <a:ext cx="2504261" cy="854665"/>
            <a:chOff x="4686875" y="2804945"/>
            <a:chExt cx="2504261" cy="854665"/>
          </a:xfrm>
        </p:grpSpPr>
        <p:cxnSp>
          <p:nvCxnSpPr>
            <p:cNvPr id="17" name="Conector recto 16"/>
            <p:cNvCxnSpPr/>
            <p:nvPr/>
          </p:nvCxnSpPr>
          <p:spPr>
            <a:xfrm>
              <a:off x="4686875" y="2804945"/>
              <a:ext cx="2504261" cy="0"/>
            </a:xfrm>
            <a:prstGeom prst="line">
              <a:avLst/>
            </a:prstGeom>
            <a:ln w="38100">
              <a:solidFill>
                <a:srgbClr val="67529F"/>
              </a:solidFill>
            </a:ln>
          </p:spPr>
          <p:style>
            <a:lnRef idx="1">
              <a:schemeClr val="dk1"/>
            </a:lnRef>
            <a:fillRef idx="0">
              <a:schemeClr val="dk1"/>
            </a:fillRef>
            <a:effectRef idx="0">
              <a:schemeClr val="dk1"/>
            </a:effectRef>
            <a:fontRef idx="minor">
              <a:schemeClr val="tx1"/>
            </a:fontRef>
          </p:style>
        </p:cxnSp>
        <p:cxnSp>
          <p:nvCxnSpPr>
            <p:cNvPr id="18" name="Conector recto 17"/>
            <p:cNvCxnSpPr/>
            <p:nvPr/>
          </p:nvCxnSpPr>
          <p:spPr>
            <a:xfrm>
              <a:off x="4686875" y="3659610"/>
              <a:ext cx="2504261" cy="0"/>
            </a:xfrm>
            <a:prstGeom prst="line">
              <a:avLst/>
            </a:prstGeom>
            <a:ln w="38100">
              <a:solidFill>
                <a:srgbClr val="67529F"/>
              </a:solidFill>
            </a:ln>
          </p:spPr>
          <p:style>
            <a:lnRef idx="1">
              <a:schemeClr val="dk1"/>
            </a:lnRef>
            <a:fillRef idx="0">
              <a:schemeClr val="dk1"/>
            </a:fillRef>
            <a:effectRef idx="0">
              <a:schemeClr val="dk1"/>
            </a:effectRef>
            <a:fontRef idx="minor">
              <a:schemeClr val="tx1"/>
            </a:fontRef>
          </p:style>
        </p:cxnSp>
        <p:cxnSp>
          <p:nvCxnSpPr>
            <p:cNvPr id="19" name="Conector recto 18"/>
            <p:cNvCxnSpPr/>
            <p:nvPr/>
          </p:nvCxnSpPr>
          <p:spPr>
            <a:xfrm>
              <a:off x="4686875" y="3236872"/>
              <a:ext cx="2504261" cy="0"/>
            </a:xfrm>
            <a:prstGeom prst="line">
              <a:avLst/>
            </a:prstGeom>
            <a:ln w="19050">
              <a:solidFill>
                <a:srgbClr val="67529F"/>
              </a:solidFill>
              <a:prstDash val="sysDash"/>
            </a:ln>
          </p:spPr>
          <p:style>
            <a:lnRef idx="1">
              <a:schemeClr val="dk1"/>
            </a:lnRef>
            <a:fillRef idx="0">
              <a:schemeClr val="dk1"/>
            </a:fillRef>
            <a:effectRef idx="0">
              <a:schemeClr val="dk1"/>
            </a:effectRef>
            <a:fontRef idx="minor">
              <a:schemeClr val="tx1"/>
            </a:fontRef>
          </p:style>
        </p:cxnSp>
      </p:grpSp>
      <p:sp>
        <p:nvSpPr>
          <p:cNvPr id="20" name="object 7"/>
          <p:cNvSpPr txBox="1"/>
          <p:nvPr/>
        </p:nvSpPr>
        <p:spPr>
          <a:xfrm>
            <a:off x="5714360" y="3211227"/>
            <a:ext cx="210190"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2</a:t>
            </a:r>
          </a:p>
        </p:txBody>
      </p:sp>
      <p:sp>
        <p:nvSpPr>
          <p:cNvPr id="21" name="object 7"/>
          <p:cNvSpPr txBox="1"/>
          <p:nvPr/>
        </p:nvSpPr>
        <p:spPr>
          <a:xfrm>
            <a:off x="6263634" y="3204877"/>
            <a:ext cx="460376"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10</a:t>
            </a:r>
          </a:p>
        </p:txBody>
      </p:sp>
      <p:sp>
        <p:nvSpPr>
          <p:cNvPr id="22" name="object 7"/>
          <p:cNvSpPr txBox="1"/>
          <p:nvPr/>
        </p:nvSpPr>
        <p:spPr>
          <a:xfrm>
            <a:off x="6724010" y="3246152"/>
            <a:ext cx="242260"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5</a:t>
            </a:r>
          </a:p>
        </p:txBody>
      </p:sp>
      <p:sp>
        <p:nvSpPr>
          <p:cNvPr id="23" name="object 7"/>
          <p:cNvSpPr txBox="1"/>
          <p:nvPr/>
        </p:nvSpPr>
        <p:spPr>
          <a:xfrm>
            <a:off x="5828659" y="3611277"/>
            <a:ext cx="257815"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4</a:t>
            </a:r>
          </a:p>
        </p:txBody>
      </p:sp>
      <p:sp>
        <p:nvSpPr>
          <p:cNvPr id="24" name="object 7"/>
          <p:cNvSpPr txBox="1"/>
          <p:nvPr/>
        </p:nvSpPr>
        <p:spPr>
          <a:xfrm>
            <a:off x="5987409" y="3366802"/>
            <a:ext cx="242261"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6</a:t>
            </a:r>
          </a:p>
        </p:txBody>
      </p:sp>
      <p:sp>
        <p:nvSpPr>
          <p:cNvPr id="25" name="object 7"/>
          <p:cNvSpPr txBox="1"/>
          <p:nvPr/>
        </p:nvSpPr>
        <p:spPr>
          <a:xfrm>
            <a:off x="5596885" y="3738277"/>
            <a:ext cx="226066"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8</a:t>
            </a:r>
          </a:p>
        </p:txBody>
      </p:sp>
      <p:sp>
        <p:nvSpPr>
          <p:cNvPr id="26" name="object 7"/>
          <p:cNvSpPr txBox="1"/>
          <p:nvPr/>
        </p:nvSpPr>
        <p:spPr>
          <a:xfrm>
            <a:off x="6108060" y="3671602"/>
            <a:ext cx="280158"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1</a:t>
            </a:r>
          </a:p>
        </p:txBody>
      </p:sp>
      <p:sp>
        <p:nvSpPr>
          <p:cNvPr id="27" name="object 7"/>
          <p:cNvSpPr txBox="1"/>
          <p:nvPr/>
        </p:nvSpPr>
        <p:spPr>
          <a:xfrm>
            <a:off x="6368410" y="3500152"/>
            <a:ext cx="257816"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3</a:t>
            </a:r>
          </a:p>
        </p:txBody>
      </p:sp>
      <p:sp>
        <p:nvSpPr>
          <p:cNvPr id="28" name="object 7"/>
          <p:cNvSpPr txBox="1"/>
          <p:nvPr/>
        </p:nvSpPr>
        <p:spPr>
          <a:xfrm>
            <a:off x="6777984" y="3589052"/>
            <a:ext cx="219075"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9</a:t>
            </a:r>
          </a:p>
        </p:txBody>
      </p:sp>
      <p:sp>
        <p:nvSpPr>
          <p:cNvPr id="29" name="object 7"/>
          <p:cNvSpPr txBox="1"/>
          <p:nvPr/>
        </p:nvSpPr>
        <p:spPr>
          <a:xfrm>
            <a:off x="6400160" y="3779552"/>
            <a:ext cx="226066" cy="215444"/>
          </a:xfrm>
          <a:prstGeom prst="rect">
            <a:avLst/>
          </a:prstGeom>
        </p:spPr>
        <p:txBody>
          <a:bodyPr vert="horz" wrap="square" lIns="0" tIns="0" rIns="0" bIns="0" rtlCol="0">
            <a:spAutoFit/>
          </a:bodyPr>
          <a:lstStyle/>
          <a:p>
            <a:r>
              <a:rPr lang="is-IS" sz="1400" dirty="0">
                <a:latin typeface="Calibri" panose="020F0502020204030204" pitchFamily="34" charset="0"/>
                <a:cs typeface="Calibri" panose="020F0502020204030204" pitchFamily="34" charset="0"/>
              </a:rPr>
              <a:t>A</a:t>
            </a:r>
            <a:r>
              <a:rPr lang="is-IS" sz="1400" baseline="-25000" dirty="0">
                <a:latin typeface="Calibri" panose="020F0502020204030204" pitchFamily="34" charset="0"/>
                <a:cs typeface="Calibri" panose="020F0502020204030204" pitchFamily="34" charset="0"/>
              </a:rPr>
              <a:t>7</a:t>
            </a:r>
          </a:p>
        </p:txBody>
      </p:sp>
      <p:grpSp>
        <p:nvGrpSpPr>
          <p:cNvPr id="30" name="Agrupar 29"/>
          <p:cNvGrpSpPr/>
          <p:nvPr/>
        </p:nvGrpSpPr>
        <p:grpSpPr>
          <a:xfrm>
            <a:off x="6025830" y="4481227"/>
            <a:ext cx="600396" cy="393244"/>
            <a:chOff x="6721155" y="4007514"/>
            <a:chExt cx="600396" cy="393244"/>
          </a:xfrm>
        </p:grpSpPr>
        <p:sp>
          <p:nvSpPr>
            <p:cNvPr id="31" name="object 7"/>
            <p:cNvSpPr txBox="1"/>
            <p:nvPr/>
          </p:nvSpPr>
          <p:spPr>
            <a:xfrm>
              <a:off x="6863710" y="4007514"/>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1</a:t>
              </a:r>
            </a:p>
          </p:txBody>
        </p:sp>
        <p:sp>
          <p:nvSpPr>
            <p:cNvPr id="32" name="object 7"/>
            <p:cNvSpPr txBox="1"/>
            <p:nvPr/>
          </p:nvSpPr>
          <p:spPr>
            <a:xfrm>
              <a:off x="6974835" y="4010689"/>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2</a:t>
              </a:r>
            </a:p>
          </p:txBody>
        </p:sp>
        <p:grpSp>
          <p:nvGrpSpPr>
            <p:cNvPr id="33" name="Agrupar 32"/>
            <p:cNvGrpSpPr/>
            <p:nvPr/>
          </p:nvGrpSpPr>
          <p:grpSpPr>
            <a:xfrm>
              <a:off x="6721155" y="4032914"/>
              <a:ext cx="600396" cy="367844"/>
              <a:chOff x="6721155" y="4032914"/>
              <a:chExt cx="600396" cy="367844"/>
            </a:xfrm>
          </p:grpSpPr>
          <p:sp>
            <p:nvSpPr>
              <p:cNvPr id="34" name="object 7"/>
              <p:cNvSpPr txBox="1"/>
              <p:nvPr/>
            </p:nvSpPr>
            <p:spPr>
              <a:xfrm>
                <a:off x="7152635" y="4032914"/>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5</a:t>
                </a:r>
              </a:p>
            </p:txBody>
          </p:sp>
          <p:sp>
            <p:nvSpPr>
              <p:cNvPr id="35" name="object 7"/>
              <p:cNvSpPr txBox="1"/>
              <p:nvPr/>
            </p:nvSpPr>
            <p:spPr>
              <a:xfrm>
                <a:off x="7085960" y="4128164"/>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3</a:t>
                </a:r>
              </a:p>
            </p:txBody>
          </p:sp>
          <p:sp>
            <p:nvSpPr>
              <p:cNvPr id="36" name="object 7"/>
              <p:cNvSpPr txBox="1"/>
              <p:nvPr/>
            </p:nvSpPr>
            <p:spPr>
              <a:xfrm>
                <a:off x="6756080" y="4074189"/>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6</a:t>
                </a:r>
              </a:p>
            </p:txBody>
          </p:sp>
          <p:sp>
            <p:nvSpPr>
              <p:cNvPr id="37" name="object 7"/>
              <p:cNvSpPr txBox="1"/>
              <p:nvPr/>
            </p:nvSpPr>
            <p:spPr>
              <a:xfrm>
                <a:off x="6873555" y="4182139"/>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4</a:t>
                </a:r>
              </a:p>
            </p:txBody>
          </p:sp>
          <p:sp>
            <p:nvSpPr>
              <p:cNvPr id="38" name="object 7"/>
              <p:cNvSpPr txBox="1"/>
              <p:nvPr/>
            </p:nvSpPr>
            <p:spPr>
              <a:xfrm>
                <a:off x="6721155" y="4134514"/>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8</a:t>
                </a:r>
              </a:p>
            </p:txBody>
          </p:sp>
          <p:sp>
            <p:nvSpPr>
              <p:cNvPr id="39" name="object 7"/>
              <p:cNvSpPr txBox="1"/>
              <p:nvPr/>
            </p:nvSpPr>
            <p:spPr>
              <a:xfrm>
                <a:off x="7016430" y="4185314"/>
                <a:ext cx="168916"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9</a:t>
                </a:r>
              </a:p>
            </p:txBody>
          </p:sp>
          <p:sp>
            <p:nvSpPr>
              <p:cNvPr id="40" name="object 7"/>
              <p:cNvSpPr txBox="1"/>
              <p:nvPr/>
            </p:nvSpPr>
            <p:spPr>
              <a:xfrm>
                <a:off x="6952929" y="4109114"/>
                <a:ext cx="244795" cy="215444"/>
              </a:xfrm>
              <a:prstGeom prst="rect">
                <a:avLst/>
              </a:prstGeom>
            </p:spPr>
            <p:txBody>
              <a:bodyPr vert="horz" wrap="square" lIns="0" tIns="0" rIns="0" bIns="0" rtlCol="0">
                <a:spAutoFit/>
              </a:bodyPr>
              <a:lstStyle/>
              <a:p>
                <a:r>
                  <a:rPr lang="is-IS" sz="1400" dirty="0">
                    <a:latin typeface="Calibri" panose="020F0502020204030204" pitchFamily="34" charset="0"/>
                  </a:rPr>
                  <a:t>B</a:t>
                </a:r>
                <a:r>
                  <a:rPr lang="is-IS" sz="1400" baseline="-25000" dirty="0">
                    <a:latin typeface="Calibri" panose="020F0502020204030204" pitchFamily="34" charset="0"/>
                  </a:rPr>
                  <a:t>10</a:t>
                </a:r>
              </a:p>
            </p:txBody>
          </p:sp>
        </p:grpSp>
      </p:grpSp>
      <p:pic>
        <p:nvPicPr>
          <p:cNvPr id="41" name="Imagen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76541" y="3040505"/>
            <a:ext cx="997927" cy="813816"/>
          </a:xfrm>
          <a:prstGeom prst="rect">
            <a:avLst/>
          </a:prstGeom>
        </p:spPr>
      </p:pic>
      <p:pic>
        <p:nvPicPr>
          <p:cNvPr id="42" name="Imagen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76541" y="4148910"/>
            <a:ext cx="997927" cy="813816"/>
          </a:xfrm>
          <a:prstGeom prst="rect">
            <a:avLst/>
          </a:prstGeom>
        </p:spPr>
      </p:pic>
    </p:spTree>
    <p:extLst>
      <p:ext uri="{BB962C8B-B14F-4D97-AF65-F5344CB8AC3E}">
        <p14:creationId xmlns:p14="http://schemas.microsoft.com/office/powerpoint/2010/main" val="104231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object 7"/>
          <p:cNvSpPr txBox="1"/>
          <p:nvPr/>
        </p:nvSpPr>
        <p:spPr>
          <a:xfrm>
            <a:off x="1279545" y="912813"/>
            <a:ext cx="5072810" cy="2154436"/>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Six Sigma es un método usado para mejorar los procesos de los negocios y otras instituciones, usando análisis estadístico en lugar de asumir soluciones o adivinarlas. </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Esta metodología ha sido implementada en múltiples industrias alrededor del mundo, alcanzando grandes ahorros de dinero y al mismo tiempo logrando la completa satisfacción del cliente.</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Six Sigma usa el método conocido como DMAIC (Siglas en Inglés): Definir, Medir, Analizar, Implementar Mejora y Controlar.</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 name="Imagen 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9" name="Imagen 8"/>
          <p:cNvPicPr>
            <a:picLocks noChangeAspect="1"/>
          </p:cNvPicPr>
          <p:nvPr/>
        </p:nvPicPr>
        <p:blipFill>
          <a:blip r:embed="rId3"/>
          <a:stretch>
            <a:fillRect/>
          </a:stretch>
        </p:blipFill>
        <p:spPr>
          <a:xfrm>
            <a:off x="1011260" y="1814567"/>
            <a:ext cx="114138" cy="117546"/>
          </a:xfrm>
          <a:prstGeom prst="rect">
            <a:avLst/>
          </a:prstGeom>
        </p:spPr>
      </p:pic>
      <p:pic>
        <p:nvPicPr>
          <p:cNvPr id="10" name="Imagen 9"/>
          <p:cNvPicPr>
            <a:picLocks noChangeAspect="1"/>
          </p:cNvPicPr>
          <p:nvPr/>
        </p:nvPicPr>
        <p:blipFill>
          <a:blip r:embed="rId3"/>
          <a:stretch>
            <a:fillRect/>
          </a:stretch>
        </p:blipFill>
        <p:spPr>
          <a:xfrm>
            <a:off x="1011260" y="2654864"/>
            <a:ext cx="114138" cy="117546"/>
          </a:xfrm>
          <a:prstGeom prst="rect">
            <a:avLst/>
          </a:prstGeom>
        </p:spPr>
      </p:pic>
      <p:sp>
        <p:nvSpPr>
          <p:cNvPr id="11" name="Rectangle 5">
            <a:extLst>
              <a:ext uri="{FF2B5EF4-FFF2-40B4-BE49-F238E27FC236}">
                <a16:creationId xmlns:a16="http://schemas.microsoft.com/office/drawing/2014/main" id="{26842C40-5E33-5F4C-89F0-360B63FBA9C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1425438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 name="object 7"/>
          <p:cNvSpPr txBox="1"/>
          <p:nvPr/>
        </p:nvSpPr>
        <p:spPr>
          <a:xfrm>
            <a:off x="1279009" y="917823"/>
            <a:ext cx="5329181" cy="1292662"/>
          </a:xfrm>
          <a:prstGeom prst="rect">
            <a:avLst/>
          </a:prstGeom>
        </p:spPr>
        <p:txBody>
          <a:bodyPr vert="horz" wrap="square" lIns="0" tIns="0" rIns="0" bIns="0" rtlCol="0">
            <a:spAutoFit/>
          </a:bodyPr>
          <a:lstStyle/>
          <a:p>
            <a:pPr marL="180975" lvl="0" indent="-180975">
              <a:spcBef>
                <a:spcPts val="0"/>
              </a:spcBef>
            </a:pPr>
            <a:r>
              <a:rPr lang="es-ES" sz="1400" dirty="0">
                <a:latin typeface="Calibri" charset="0"/>
                <a:ea typeface="Calibri" charset="0"/>
                <a:cs typeface="Calibri" charset="0"/>
              </a:rPr>
              <a:t>Articulo Pometech International Perú, Diciembre 2015</a:t>
            </a:r>
            <a:endParaRPr lang="es-PE" sz="1400" dirty="0">
              <a:latin typeface="Calibri" charset="0"/>
              <a:ea typeface="Calibri" charset="0"/>
              <a:cs typeface="Calibri" charset="0"/>
            </a:endParaRPr>
          </a:p>
          <a:p>
            <a:pPr marL="180975" lvl="0" indent="-180975">
              <a:spcBef>
                <a:spcPts val="0"/>
              </a:spcBef>
            </a:pPr>
            <a:endParaRPr lang="es-ES" sz="1400" dirty="0">
              <a:latin typeface="Calibri" charset="0"/>
              <a:ea typeface="Calibri" charset="0"/>
              <a:cs typeface="Calibri" charset="0"/>
            </a:endParaRPr>
          </a:p>
          <a:p>
            <a:pPr marL="4763" lvl="0" indent="-4763">
              <a:spcBef>
                <a:spcPts val="0"/>
              </a:spcBef>
            </a:pPr>
            <a:r>
              <a:rPr lang="es-ES" sz="1400" dirty="0">
                <a:latin typeface="Calibri" charset="0"/>
                <a:ea typeface="Calibri" charset="0"/>
                <a:cs typeface="Calibri" charset="0"/>
              </a:rPr>
              <a:t>Eduardo Alonso Sánchez, “Seis Sigma, Filosofía de Gestión de la Calidad: Estudio Teórico y su Posible Aplicación en el Perú” (2005). </a:t>
            </a:r>
            <a:r>
              <a:rPr lang="es-ES" sz="1400" dirty="0">
                <a:solidFill>
                  <a:schemeClr val="bg1">
                    <a:lumMod val="50000"/>
                  </a:schemeClr>
                </a:solidFill>
                <a:latin typeface="Calibri" charset="0"/>
                <a:ea typeface="Calibri" charset="0"/>
                <a:cs typeface="Calibri" charset="0"/>
              </a:rPr>
              <a:t>http://pirhua.udep.edu.pe/bitstream/handle/123456789/1213/ING_427.pdf?sequence=1</a:t>
            </a:r>
            <a:endParaRPr lang="es-PE" sz="1400" dirty="0">
              <a:solidFill>
                <a:schemeClr val="bg1">
                  <a:lumMod val="50000"/>
                </a:schemeClr>
              </a:solidFill>
              <a:latin typeface="Calibri" charset="0"/>
              <a:ea typeface="Calibri" charset="0"/>
              <a:cs typeface="Calibri" charset="0"/>
            </a:endParaRP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391021"/>
            <a:ext cx="103867" cy="106967"/>
          </a:xfrm>
          <a:prstGeom prst="rect">
            <a:avLst/>
          </a:prstGeom>
        </p:spPr>
      </p:pic>
      <p:sp>
        <p:nvSpPr>
          <p:cNvPr id="11" name="Rectangle 5">
            <a:extLst>
              <a:ext uri="{FF2B5EF4-FFF2-40B4-BE49-F238E27FC236}">
                <a16:creationId xmlns:a16="http://schemas.microsoft.com/office/drawing/2014/main" id="{59D138BC-1A5B-9242-9D3C-BD878FBEED9A}"/>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44242" y="207561"/>
            <a:ext cx="7719531" cy="815608"/>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SEIS SIGMA o LEAN MANUFACTURING</a:t>
            </a:r>
          </a:p>
          <a:p>
            <a:pPr>
              <a:spcAft>
                <a:spcPts val="600"/>
              </a:spcAft>
            </a:pPr>
            <a:r>
              <a:rPr lang="es-ES" sz="1600" dirty="0">
                <a:latin typeface="Calibri" charset="0"/>
                <a:ea typeface="Calibri" charset="0"/>
                <a:cs typeface="Calibri" charset="0"/>
              </a:rPr>
              <a:t>Ambas metodologías buscan mejorar los procesos dentro de una empresa, pero cada una tiene un enfoque diferente</a:t>
            </a:r>
            <a:endParaRPr lang="es-PE" sz="1600"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7C6863E8-4B1B-4A65-B563-EA8BEB306ECA}"/>
              </a:ext>
            </a:extLst>
          </p:cNvPr>
          <p:cNvGraphicFramePr/>
          <p:nvPr>
            <p:extLst>
              <p:ext uri="{D42A27DB-BD31-4B8C-83A1-F6EECF244321}">
                <p14:modId xmlns:p14="http://schemas.microsoft.com/office/powerpoint/2010/main" val="2100175689"/>
              </p:ext>
            </p:extLst>
          </p:nvPr>
        </p:nvGraphicFramePr>
        <p:xfrm>
          <a:off x="1705769" y="1244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203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ANTECEDENTES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30961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024" y="921957"/>
            <a:ext cx="8074191" cy="2046714"/>
          </a:xfrm>
          <a:prstGeom prst="rect">
            <a:avLst/>
          </a:prstGeom>
        </p:spPr>
        <p:txBody>
          <a:bodyPr vert="horz" wrap="square" lIns="0" tIns="0" rIns="0" bIns="0" rtlCol="0">
            <a:spAutoFit/>
          </a:bodyPr>
          <a:lstStyle/>
          <a:p>
            <a:pPr>
              <a:spcAft>
                <a:spcPts val="600"/>
              </a:spcAft>
            </a:pPr>
            <a:r>
              <a:rPr lang="es-MX" altLang="es-PE" sz="1600" b="1" dirty="0">
                <a:latin typeface="Calibri" charset="0"/>
                <a:ea typeface="Calibri" charset="0"/>
                <a:cs typeface="Calibri" charset="0"/>
              </a:rPr>
              <a:t>ANTECEDENTES DE SEIS SIGMA</a:t>
            </a:r>
          </a:p>
          <a:p>
            <a:pPr marL="180975" indent="-180975">
              <a:buFont typeface="Arial" charset="0"/>
              <a:buChar char="•"/>
              <a:defRPr/>
            </a:pPr>
            <a:r>
              <a:rPr lang="es-MX" sz="1600" dirty="0">
                <a:latin typeface="Calibri" charset="0"/>
                <a:ea typeface="Calibri" charset="0"/>
                <a:cs typeface="Calibri" charset="0"/>
              </a:rPr>
              <a:t>En 1981 Bob Galvin director de Motorola, estableció el objetivo de mejorar</a:t>
            </a:r>
            <a:r>
              <a:rPr lang="es-MX" sz="1600" dirty="0">
                <a:solidFill>
                  <a:schemeClr val="bg2"/>
                </a:solidFill>
                <a:latin typeface="Calibri" charset="0"/>
                <a:ea typeface="Calibri" charset="0"/>
                <a:cs typeface="Calibri" charset="0"/>
              </a:rPr>
              <a:t> </a:t>
            </a:r>
            <a:r>
              <a:rPr lang="es-MX" sz="1600" b="1" dirty="0">
                <a:solidFill>
                  <a:srgbClr val="00B1C3"/>
                </a:solidFill>
                <a:latin typeface="Calibri" charset="0"/>
                <a:ea typeface="Calibri" charset="0"/>
                <a:cs typeface="Calibri" charset="0"/>
              </a:rPr>
              <a:t>10 veces </a:t>
            </a:r>
            <a:br>
              <a:rPr lang="es-MX" sz="1600" b="1" dirty="0">
                <a:solidFill>
                  <a:srgbClr val="00B1C3"/>
                </a:solidFill>
                <a:latin typeface="Calibri" charset="0"/>
                <a:ea typeface="Calibri" charset="0"/>
                <a:cs typeface="Calibri" charset="0"/>
              </a:rPr>
            </a:br>
            <a:r>
              <a:rPr lang="es-MX" sz="1600" dirty="0">
                <a:latin typeface="Calibri" charset="0"/>
                <a:ea typeface="Calibri" charset="0"/>
                <a:cs typeface="Calibri" charset="0"/>
              </a:rPr>
              <a:t>el desempeño en un periodo de 5 años.</a:t>
            </a:r>
          </a:p>
          <a:p>
            <a:pPr marL="180975" indent="-180975">
              <a:buFont typeface="Arial" charset="0"/>
              <a:buChar char="•"/>
              <a:defRPr/>
            </a:pPr>
            <a:r>
              <a:rPr lang="es-MX" sz="1600" dirty="0">
                <a:solidFill>
                  <a:schemeClr val="bg2"/>
                </a:solidFill>
                <a:latin typeface="Calibri" charset="0"/>
                <a:ea typeface="Calibri" charset="0"/>
                <a:cs typeface="Calibri" charset="0"/>
              </a:rPr>
              <a:t>  </a:t>
            </a:r>
            <a:endParaRPr lang="es-MX" sz="1600" dirty="0">
              <a:latin typeface="Calibri" charset="0"/>
              <a:ea typeface="Calibri" charset="0"/>
              <a:cs typeface="Calibri" charset="0"/>
            </a:endParaRPr>
          </a:p>
          <a:p>
            <a:pPr marL="180975" indent="-180975">
              <a:buFont typeface="Arial" charset="0"/>
              <a:buChar char="•"/>
              <a:defRPr/>
            </a:pPr>
            <a:r>
              <a:rPr lang="es-MX" sz="1600" dirty="0">
                <a:latin typeface="Calibri" charset="0"/>
                <a:ea typeface="Calibri" charset="0"/>
                <a:cs typeface="Calibri" charset="0"/>
              </a:rPr>
              <a:t> En 1985 Bill Smith en Motorola concluyó que si un producto se reparaba durante la producción, otros defectos quedarían escondidos y saldrían con el uso del cliente. </a:t>
            </a:r>
          </a:p>
          <a:p>
            <a:pPr marL="180975" indent="-180975">
              <a:buFont typeface="Arial" charset="0"/>
              <a:buChar char="•"/>
              <a:defRPr/>
            </a:pPr>
            <a:endParaRPr lang="es-MX" sz="1600" dirty="0">
              <a:latin typeface="Calibri" charset="0"/>
              <a:ea typeface="Calibri" charset="0"/>
              <a:cs typeface="Calibri" charset="0"/>
            </a:endParaRPr>
          </a:p>
          <a:p>
            <a:pPr marL="180975" indent="-180975">
              <a:buFont typeface="Arial" charset="0"/>
              <a:buChar char="•"/>
              <a:defRPr/>
            </a:pPr>
            <a:r>
              <a:rPr lang="es-MX" sz="1600" dirty="0">
                <a:latin typeface="Calibri" charset="0"/>
                <a:ea typeface="Calibri" charset="0"/>
                <a:cs typeface="Calibri" charset="0"/>
              </a:rPr>
              <a:t>En cambio, si un producto se ensamblaba libre de errores, no fallaba en el campo</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ANTECEDENTES</a:t>
            </a:r>
          </a:p>
        </p:txBody>
      </p:sp>
    </p:spTree>
    <p:extLst>
      <p:ext uri="{BB962C8B-B14F-4D97-AF65-F5344CB8AC3E}">
        <p14:creationId xmlns:p14="http://schemas.microsoft.com/office/powerpoint/2010/main" val="1442911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24235</TotalTime>
  <Words>6055</Words>
  <Application>Microsoft Office PowerPoint</Application>
  <PresentationFormat>Presentación en pantalla (16:10)</PresentationFormat>
  <Paragraphs>713</Paragraphs>
  <Slides>63</Slides>
  <Notes>53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1571</cp:revision>
  <dcterms:created xsi:type="dcterms:W3CDTF">2006-06-01T21:36:52Z</dcterms:created>
  <dcterms:modified xsi:type="dcterms:W3CDTF">2024-10-30T23:50:04Z</dcterms:modified>
</cp:coreProperties>
</file>